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nva Sans Bold" panose="020B0604020202020204" charset="0"/>
      <p:regular r:id="rId12"/>
    </p:embeddedFont>
    <p:embeddedFont>
      <p:font typeface="Comic Sans MS" panose="030F0702030302020204" pitchFamily="66" charset="0"/>
      <p:regular r:id="rId13"/>
      <p:bold r:id="rId14"/>
      <p:italic r:id="rId15"/>
      <p:boldItalic r:id="rId16"/>
    </p:embeddedFont>
    <p:embeddedFont>
      <p:font typeface="DM Sans Bold" panose="020B0604020202020204" charset="0"/>
      <p:regular r:id="rId17"/>
    </p:embeddedFont>
    <p:embeddedFont>
      <p:font typeface="Gotham Bold" panose="020B0604020202020204" charset="0"/>
      <p:regular r:id="rId18"/>
    </p:embeddedFont>
    <p:embeddedFont>
      <p:font typeface="Inter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19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ishwarya R" userId="d0114fa5bf6c7df0" providerId="LiveId" clId="{A79CB950-7F3F-4165-8562-B2F2B52382F9}"/>
    <pc:docChg chg="modSld">
      <pc:chgData name="Aishwarya R" userId="d0114fa5bf6c7df0" providerId="LiveId" clId="{A79CB950-7F3F-4165-8562-B2F2B52382F9}" dt="2025-07-28T03:42:59.607" v="3" actId="20577"/>
      <pc:docMkLst>
        <pc:docMk/>
      </pc:docMkLst>
      <pc:sldChg chg="modSp mod">
        <pc:chgData name="Aishwarya R" userId="d0114fa5bf6c7df0" providerId="LiveId" clId="{A79CB950-7F3F-4165-8562-B2F2B52382F9}" dt="2025-07-28T03:42:59.607" v="3" actId="20577"/>
        <pc:sldMkLst>
          <pc:docMk/>
          <pc:sldMk cId="0" sldId="257"/>
        </pc:sldMkLst>
        <pc:spChg chg="mod">
          <ac:chgData name="Aishwarya R" userId="d0114fa5bf6c7df0" providerId="LiveId" clId="{A79CB950-7F3F-4165-8562-B2F2B52382F9}" dt="2025-07-28T03:42:59.607" v="3" actId="20577"/>
          <ac:spMkLst>
            <pc:docMk/>
            <pc:sldMk cId="0" sldId="257"/>
            <ac:spMk id="24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5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54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14.sv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4.svg"/><Relationship Id="rId5" Type="http://schemas.openxmlformats.org/officeDocument/2006/relationships/image" Target="../media/image8.svg"/><Relationship Id="rId10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8.svg"/><Relationship Id="rId10" Type="http://schemas.openxmlformats.org/officeDocument/2006/relationships/image" Target="../media/image19.png"/><Relationship Id="rId4" Type="http://schemas.openxmlformats.org/officeDocument/2006/relationships/image" Target="../media/image7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4.svg"/><Relationship Id="rId3" Type="http://schemas.openxmlformats.org/officeDocument/2006/relationships/image" Target="../media/image5.png"/><Relationship Id="rId7" Type="http://schemas.openxmlformats.org/officeDocument/2006/relationships/image" Target="../media/image10.svg"/><Relationship Id="rId12" Type="http://schemas.openxmlformats.org/officeDocument/2006/relationships/image" Target="../media/image3.png"/><Relationship Id="rId2" Type="http://schemas.openxmlformats.org/officeDocument/2006/relationships/image" Target="../media/image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2.png"/><Relationship Id="rId5" Type="http://schemas.openxmlformats.org/officeDocument/2006/relationships/image" Target="../media/image8.svg"/><Relationship Id="rId15" Type="http://schemas.openxmlformats.org/officeDocument/2006/relationships/image" Target="../media/image24.png"/><Relationship Id="rId10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14.sv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5.png"/><Relationship Id="rId7" Type="http://schemas.openxmlformats.org/officeDocument/2006/relationships/image" Target="../media/image27.sv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28.png"/><Relationship Id="rId5" Type="http://schemas.openxmlformats.org/officeDocument/2006/relationships/image" Target="../media/image8.svg"/><Relationship Id="rId15" Type="http://schemas.openxmlformats.org/officeDocument/2006/relationships/image" Target="../media/image30.png"/><Relationship Id="rId10" Type="http://schemas.openxmlformats.org/officeDocument/2006/relationships/image" Target="../media/image23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14.svg"/><Relationship Id="rId3" Type="http://schemas.openxmlformats.org/officeDocument/2006/relationships/image" Target="../media/image5.png"/><Relationship Id="rId7" Type="http://schemas.openxmlformats.org/officeDocument/2006/relationships/image" Target="../media/image10.sv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35.png"/><Relationship Id="rId5" Type="http://schemas.openxmlformats.org/officeDocument/2006/relationships/image" Target="../media/image8.svg"/><Relationship Id="rId15" Type="http://schemas.openxmlformats.org/officeDocument/2006/relationships/image" Target="../media/image37.png"/><Relationship Id="rId10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33.svg"/><Relationship Id="rId1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5.png"/><Relationship Id="rId7" Type="http://schemas.openxmlformats.org/officeDocument/2006/relationships/image" Target="../media/image10.svg"/><Relationship Id="rId12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42.png"/><Relationship Id="rId5" Type="http://schemas.openxmlformats.org/officeDocument/2006/relationships/image" Target="../media/image8.svg"/><Relationship Id="rId10" Type="http://schemas.openxmlformats.org/officeDocument/2006/relationships/image" Target="../media/image41.png"/><Relationship Id="rId4" Type="http://schemas.openxmlformats.org/officeDocument/2006/relationships/image" Target="../media/image7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47.png"/><Relationship Id="rId3" Type="http://schemas.openxmlformats.org/officeDocument/2006/relationships/image" Target="../media/image5.png"/><Relationship Id="rId7" Type="http://schemas.openxmlformats.org/officeDocument/2006/relationships/image" Target="../media/image10.svg"/><Relationship Id="rId12" Type="http://schemas.openxmlformats.org/officeDocument/2006/relationships/image" Target="../media/image4.svg"/><Relationship Id="rId2" Type="http://schemas.openxmlformats.org/officeDocument/2006/relationships/image" Target="../media/image1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3.png"/><Relationship Id="rId5" Type="http://schemas.openxmlformats.org/officeDocument/2006/relationships/image" Target="../media/image8.svg"/><Relationship Id="rId15" Type="http://schemas.openxmlformats.org/officeDocument/2006/relationships/image" Target="../media/image49.png"/><Relationship Id="rId10" Type="http://schemas.openxmlformats.org/officeDocument/2006/relationships/image" Target="../media/image46.png"/><Relationship Id="rId4" Type="http://schemas.openxmlformats.org/officeDocument/2006/relationships/image" Target="../media/image7.png"/><Relationship Id="rId9" Type="http://schemas.openxmlformats.org/officeDocument/2006/relationships/image" Target="../media/image33.svg"/><Relationship Id="rId1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.png"/><Relationship Id="rId7" Type="http://schemas.openxmlformats.org/officeDocument/2006/relationships/image" Target="../media/image10.svg"/><Relationship Id="rId12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4.svg"/><Relationship Id="rId5" Type="http://schemas.openxmlformats.org/officeDocument/2006/relationships/image" Target="../media/image8.svg"/><Relationship Id="rId10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996" r="-2699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16200000">
            <a:off x="928407" y="1819406"/>
            <a:ext cx="7874924" cy="6467281"/>
          </a:xfrm>
          <a:custGeom>
            <a:avLst/>
            <a:gdLst/>
            <a:ahLst/>
            <a:cxnLst/>
            <a:rect l="l" t="t" r="r" b="b"/>
            <a:pathLst>
              <a:path w="7874924" h="6467281">
                <a:moveTo>
                  <a:pt x="0" y="0"/>
                </a:moveTo>
                <a:lnTo>
                  <a:pt x="7874924" y="0"/>
                </a:lnTo>
                <a:lnTo>
                  <a:pt x="7874924" y="6467281"/>
                </a:lnTo>
                <a:lnTo>
                  <a:pt x="0" y="64672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971939" y="2462254"/>
            <a:ext cx="893930" cy="893930"/>
          </a:xfrm>
          <a:custGeom>
            <a:avLst/>
            <a:gdLst/>
            <a:ahLst/>
            <a:cxnLst/>
            <a:rect l="l" t="t" r="r" b="b"/>
            <a:pathLst>
              <a:path w="893930" h="893930">
                <a:moveTo>
                  <a:pt x="0" y="0"/>
                </a:moveTo>
                <a:lnTo>
                  <a:pt x="893930" y="0"/>
                </a:lnTo>
                <a:lnTo>
                  <a:pt x="893930" y="893929"/>
                </a:lnTo>
                <a:lnTo>
                  <a:pt x="0" y="8939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483193" y="4534189"/>
            <a:ext cx="1218623" cy="1218623"/>
          </a:xfrm>
          <a:custGeom>
            <a:avLst/>
            <a:gdLst/>
            <a:ahLst/>
            <a:cxnLst/>
            <a:rect l="l" t="t" r="r" b="b"/>
            <a:pathLst>
              <a:path w="1218623" h="1218623">
                <a:moveTo>
                  <a:pt x="0" y="0"/>
                </a:moveTo>
                <a:lnTo>
                  <a:pt x="1218622" y="0"/>
                </a:lnTo>
                <a:lnTo>
                  <a:pt x="1218622" y="1218622"/>
                </a:lnTo>
                <a:lnTo>
                  <a:pt x="0" y="12186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216828" y="-9694"/>
            <a:ext cx="7854345" cy="1038394"/>
          </a:xfrm>
          <a:custGeom>
            <a:avLst/>
            <a:gdLst/>
            <a:ahLst/>
            <a:cxnLst/>
            <a:rect l="l" t="t" r="r" b="b"/>
            <a:pathLst>
              <a:path w="7854345" h="1038394">
                <a:moveTo>
                  <a:pt x="0" y="0"/>
                </a:moveTo>
                <a:lnTo>
                  <a:pt x="7854344" y="0"/>
                </a:lnTo>
                <a:lnTo>
                  <a:pt x="7854344" y="1038394"/>
                </a:lnTo>
                <a:lnTo>
                  <a:pt x="0" y="10383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7207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604947" y="1228894"/>
            <a:ext cx="1373645" cy="1373645"/>
          </a:xfrm>
          <a:custGeom>
            <a:avLst/>
            <a:gdLst/>
            <a:ahLst/>
            <a:cxnLst/>
            <a:rect l="l" t="t" r="r" b="b"/>
            <a:pathLst>
              <a:path w="1373645" h="1373645">
                <a:moveTo>
                  <a:pt x="0" y="0"/>
                </a:moveTo>
                <a:lnTo>
                  <a:pt x="1373645" y="0"/>
                </a:lnTo>
                <a:lnTo>
                  <a:pt x="1373645" y="1373645"/>
                </a:lnTo>
                <a:lnTo>
                  <a:pt x="0" y="13736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7390567" y="226799"/>
            <a:ext cx="565408" cy="565408"/>
          </a:xfrm>
          <a:custGeom>
            <a:avLst/>
            <a:gdLst/>
            <a:ahLst/>
            <a:cxnLst/>
            <a:rect l="l" t="t" r="r" b="b"/>
            <a:pathLst>
              <a:path w="565408" h="565408">
                <a:moveTo>
                  <a:pt x="0" y="0"/>
                </a:moveTo>
                <a:lnTo>
                  <a:pt x="565409" y="0"/>
                </a:lnTo>
                <a:lnTo>
                  <a:pt x="565409" y="565408"/>
                </a:lnTo>
                <a:lnTo>
                  <a:pt x="0" y="5654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8852987" y="1972152"/>
            <a:ext cx="6649131" cy="4001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65"/>
              </a:lnSpc>
            </a:pPr>
            <a:r>
              <a:rPr lang="en-US" sz="8800" b="1" dirty="0">
                <a:solidFill>
                  <a:srgbClr val="023880"/>
                </a:solidFill>
                <a:latin typeface="Comic Sans MS" panose="030F0702030302020204" pitchFamily="66" charset="0"/>
                <a:sym typeface="Canva Sans Bold"/>
              </a:rPr>
              <a:t>Hospital</a:t>
            </a:r>
            <a:r>
              <a:rPr lang="en-US" sz="8800" b="1" dirty="0">
                <a:solidFill>
                  <a:srgbClr val="3719B5"/>
                </a:solidFill>
                <a:latin typeface="Comic Sans MS" panose="030F0702030302020204" pitchFamily="66" charset="0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8800" b="1" dirty="0">
                <a:solidFill>
                  <a:srgbClr val="023880"/>
                </a:solidFill>
                <a:latin typeface="Comic Sans MS" panose="030F0702030302020204" pitchFamily="66" charset="0"/>
                <a:sym typeface="Canva Sans Bold"/>
              </a:rPr>
              <a:t>Management System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430377" y="5020097"/>
            <a:ext cx="9775175" cy="80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09"/>
              </a:lnSpc>
            </a:pPr>
            <a:endParaRPr lang="en-US" sz="5913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078387" y="359928"/>
            <a:ext cx="3199213" cy="3756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56"/>
              </a:lnSpc>
            </a:pPr>
            <a:r>
              <a:rPr lang="en-US" sz="2901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Apollo Hospitals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693426" y="9741128"/>
            <a:ext cx="15594574" cy="1028700"/>
            <a:chOff x="0" y="0"/>
            <a:chExt cx="4107213" cy="27093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107213" cy="270933"/>
            </a:xfrm>
            <a:custGeom>
              <a:avLst/>
              <a:gdLst/>
              <a:ahLst/>
              <a:cxnLst/>
              <a:rect l="l" t="t" r="r" b="b"/>
              <a:pathLst>
                <a:path w="4107213" h="270933">
                  <a:moveTo>
                    <a:pt x="0" y="0"/>
                  </a:moveTo>
                  <a:lnTo>
                    <a:pt x="4107213" y="0"/>
                  </a:lnTo>
                  <a:lnTo>
                    <a:pt x="410721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76C4D6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410721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-1030051" y="9741128"/>
            <a:ext cx="4411549" cy="1705680"/>
          </a:xfrm>
          <a:custGeom>
            <a:avLst/>
            <a:gdLst/>
            <a:ahLst/>
            <a:cxnLst/>
            <a:rect l="l" t="t" r="r" b="b"/>
            <a:pathLst>
              <a:path w="4411549" h="1705680">
                <a:moveTo>
                  <a:pt x="0" y="0"/>
                </a:moveTo>
                <a:lnTo>
                  <a:pt x="4411549" y="0"/>
                </a:lnTo>
                <a:lnTo>
                  <a:pt x="4411549" y="1705679"/>
                </a:lnTo>
                <a:lnTo>
                  <a:pt x="0" y="17056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0" y="8822796"/>
            <a:ext cx="1721537" cy="677877"/>
            <a:chOff x="0" y="0"/>
            <a:chExt cx="453409" cy="17853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53409" cy="178535"/>
            </a:xfrm>
            <a:custGeom>
              <a:avLst/>
              <a:gdLst/>
              <a:ahLst/>
              <a:cxnLst/>
              <a:rect l="l" t="t" r="r" b="b"/>
              <a:pathLst>
                <a:path w="453409" h="178535">
                  <a:moveTo>
                    <a:pt x="49468" y="0"/>
                  </a:moveTo>
                  <a:lnTo>
                    <a:pt x="403941" y="0"/>
                  </a:lnTo>
                  <a:cubicBezTo>
                    <a:pt x="431261" y="0"/>
                    <a:pt x="453409" y="22148"/>
                    <a:pt x="453409" y="49468"/>
                  </a:cubicBezTo>
                  <a:lnTo>
                    <a:pt x="453409" y="129067"/>
                  </a:lnTo>
                  <a:cubicBezTo>
                    <a:pt x="453409" y="142187"/>
                    <a:pt x="448197" y="154769"/>
                    <a:pt x="438920" y="164047"/>
                  </a:cubicBezTo>
                  <a:cubicBezTo>
                    <a:pt x="429643" y="173324"/>
                    <a:pt x="417061" y="178535"/>
                    <a:pt x="403941" y="178535"/>
                  </a:cubicBezTo>
                  <a:lnTo>
                    <a:pt x="49468" y="178535"/>
                  </a:lnTo>
                  <a:cubicBezTo>
                    <a:pt x="36348" y="178535"/>
                    <a:pt x="23766" y="173324"/>
                    <a:pt x="14489" y="164047"/>
                  </a:cubicBezTo>
                  <a:cubicBezTo>
                    <a:pt x="5212" y="154769"/>
                    <a:pt x="0" y="142187"/>
                    <a:pt x="0" y="129067"/>
                  </a:cubicBezTo>
                  <a:lnTo>
                    <a:pt x="0" y="49468"/>
                  </a:lnTo>
                  <a:cubicBezTo>
                    <a:pt x="0" y="36348"/>
                    <a:pt x="5212" y="23766"/>
                    <a:pt x="14489" y="14489"/>
                  </a:cubicBezTo>
                  <a:cubicBezTo>
                    <a:pt x="23766" y="5212"/>
                    <a:pt x="36348" y="0"/>
                    <a:pt x="49468" y="0"/>
                  </a:cubicBezTo>
                  <a:close/>
                </a:path>
              </a:pathLst>
            </a:custGeom>
            <a:solidFill>
              <a:srgbClr val="B7EE00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47625"/>
              <a:ext cx="453409" cy="130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6"/>
                </a:lnSpc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>
            <a:off x="0" y="9519723"/>
            <a:ext cx="18288000" cy="0"/>
          </a:xfrm>
          <a:prstGeom prst="line">
            <a:avLst/>
          </a:prstGeom>
          <a:ln w="104775" cap="flat">
            <a:solidFill>
              <a:srgbClr val="B7EE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Freeform 30"/>
          <p:cNvSpPr/>
          <p:nvPr/>
        </p:nvSpPr>
        <p:spPr>
          <a:xfrm>
            <a:off x="15146070" y="1850228"/>
            <a:ext cx="1058991" cy="1058991"/>
          </a:xfrm>
          <a:custGeom>
            <a:avLst/>
            <a:gdLst/>
            <a:ahLst/>
            <a:cxnLst/>
            <a:rect l="l" t="t" r="r" b="b"/>
            <a:pathLst>
              <a:path w="1058991" h="1058991">
                <a:moveTo>
                  <a:pt x="0" y="0"/>
                </a:moveTo>
                <a:lnTo>
                  <a:pt x="1058990" y="0"/>
                </a:lnTo>
                <a:lnTo>
                  <a:pt x="1058990" y="1058991"/>
                </a:lnTo>
                <a:lnTo>
                  <a:pt x="0" y="10589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0972800" y="7900430"/>
            <a:ext cx="3494808" cy="459485"/>
          </a:xfrm>
          <a:prstGeom prst="rect">
            <a:avLst/>
          </a:prstGeom>
          <a:noFill/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3600" b="1" dirty="0">
                <a:solidFill>
                  <a:srgbClr val="023880"/>
                </a:solidFill>
                <a:latin typeface="Comic Sans MS" panose="030F0702030302020204" pitchFamily="66" charset="0"/>
                <a:sym typeface="Gotham Bold"/>
              </a:rPr>
              <a:t>Aishwarya 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725517" y="7216370"/>
            <a:ext cx="3512600" cy="317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57"/>
              </a:lnSpc>
            </a:pPr>
            <a:r>
              <a:rPr lang="en-US" sz="3600" b="1" dirty="0">
                <a:solidFill>
                  <a:srgbClr val="023880"/>
                </a:solidFill>
                <a:latin typeface="Comic Sans MS" panose="030F0702030302020204" pitchFamily="66" charset="0"/>
                <a:sym typeface="Gotham Bold"/>
              </a:rPr>
              <a:t>Presented</a:t>
            </a:r>
            <a:r>
              <a:rPr lang="en-US" sz="2508" b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  <a:ea typeface="Gotham Bold"/>
                <a:cs typeface="Gotham Bold"/>
                <a:sym typeface="Gotham Bold"/>
              </a:rPr>
              <a:t> </a:t>
            </a:r>
            <a:r>
              <a:rPr lang="en-US" sz="3600" b="1" dirty="0">
                <a:solidFill>
                  <a:srgbClr val="023880"/>
                </a:solidFill>
                <a:latin typeface="Comic Sans MS" panose="030F0702030302020204" pitchFamily="66" charset="0"/>
                <a:sym typeface="Gotham Bold"/>
              </a:rPr>
              <a:t>By: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880031" y="6586011"/>
            <a:ext cx="2748094" cy="283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7"/>
              </a:lnSpc>
            </a:pPr>
            <a:endParaRPr lang="en-US" sz="2508" b="1" dirty="0">
              <a:solidFill>
                <a:srgbClr val="000000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C17E8D3-C9C9-3B8B-F225-55762E330E9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254078" y="6350652"/>
            <a:ext cx="2995123" cy="299512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27E717F-B9FD-B35D-2ECD-7222A9F9E4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67072" y="3138325"/>
            <a:ext cx="4057377" cy="405737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996" r="-2699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8021" y="1812531"/>
            <a:ext cx="893930" cy="893930"/>
          </a:xfrm>
          <a:custGeom>
            <a:avLst/>
            <a:gdLst/>
            <a:ahLst/>
            <a:cxnLst/>
            <a:rect l="l" t="t" r="r" b="b"/>
            <a:pathLst>
              <a:path w="893930" h="893930">
                <a:moveTo>
                  <a:pt x="0" y="0"/>
                </a:moveTo>
                <a:lnTo>
                  <a:pt x="893930" y="0"/>
                </a:lnTo>
                <a:lnTo>
                  <a:pt x="893930" y="893929"/>
                </a:lnTo>
                <a:lnTo>
                  <a:pt x="0" y="8939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548793" y="5143500"/>
            <a:ext cx="1218623" cy="1218623"/>
          </a:xfrm>
          <a:custGeom>
            <a:avLst/>
            <a:gdLst/>
            <a:ahLst/>
            <a:cxnLst/>
            <a:rect l="l" t="t" r="r" b="b"/>
            <a:pathLst>
              <a:path w="1218623" h="1218623">
                <a:moveTo>
                  <a:pt x="0" y="0"/>
                </a:moveTo>
                <a:lnTo>
                  <a:pt x="1218622" y="0"/>
                </a:lnTo>
                <a:lnTo>
                  <a:pt x="1218622" y="1218622"/>
                </a:lnTo>
                <a:lnTo>
                  <a:pt x="0" y="1218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216828" y="-9694"/>
            <a:ext cx="7854345" cy="1038394"/>
          </a:xfrm>
          <a:custGeom>
            <a:avLst/>
            <a:gdLst/>
            <a:ahLst/>
            <a:cxnLst/>
            <a:rect l="l" t="t" r="r" b="b"/>
            <a:pathLst>
              <a:path w="7854345" h="1038394">
                <a:moveTo>
                  <a:pt x="0" y="0"/>
                </a:moveTo>
                <a:lnTo>
                  <a:pt x="7854344" y="0"/>
                </a:lnTo>
                <a:lnTo>
                  <a:pt x="7854344" y="1038394"/>
                </a:lnTo>
                <a:lnTo>
                  <a:pt x="0" y="10383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7207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604947" y="1228894"/>
            <a:ext cx="1373645" cy="1373645"/>
          </a:xfrm>
          <a:custGeom>
            <a:avLst/>
            <a:gdLst/>
            <a:ahLst/>
            <a:cxnLst/>
            <a:rect l="l" t="t" r="r" b="b"/>
            <a:pathLst>
              <a:path w="1373645" h="1373645">
                <a:moveTo>
                  <a:pt x="0" y="0"/>
                </a:moveTo>
                <a:lnTo>
                  <a:pt x="1373645" y="0"/>
                </a:lnTo>
                <a:lnTo>
                  <a:pt x="1373645" y="1373645"/>
                </a:lnTo>
                <a:lnTo>
                  <a:pt x="0" y="13736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7390567" y="226799"/>
            <a:ext cx="565408" cy="565408"/>
          </a:xfrm>
          <a:custGeom>
            <a:avLst/>
            <a:gdLst/>
            <a:ahLst/>
            <a:cxnLst/>
            <a:rect l="l" t="t" r="r" b="b"/>
            <a:pathLst>
              <a:path w="565408" h="565408">
                <a:moveTo>
                  <a:pt x="0" y="0"/>
                </a:moveTo>
                <a:lnTo>
                  <a:pt x="565409" y="0"/>
                </a:lnTo>
                <a:lnTo>
                  <a:pt x="565409" y="565408"/>
                </a:lnTo>
                <a:lnTo>
                  <a:pt x="0" y="5654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7673271" y="3271317"/>
            <a:ext cx="6211447" cy="1424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631"/>
              </a:lnSpc>
            </a:pPr>
            <a:r>
              <a:rPr lang="en-US" sz="9600" b="1" dirty="0">
                <a:solidFill>
                  <a:srgbClr val="023880"/>
                </a:solidFill>
                <a:latin typeface="Comic Sans MS" panose="030F0702030302020204" pitchFamily="66" charset="0"/>
                <a:sym typeface="Canva Sans Bold"/>
              </a:rPr>
              <a:t>Thank You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078387" y="359928"/>
            <a:ext cx="2938748" cy="3756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56"/>
              </a:lnSpc>
            </a:pPr>
            <a:r>
              <a:rPr lang="en-US" sz="2901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Apollo Hospitals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693426" y="9741128"/>
            <a:ext cx="15594574" cy="1028700"/>
            <a:chOff x="0" y="0"/>
            <a:chExt cx="4107213" cy="27093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107213" cy="270933"/>
            </a:xfrm>
            <a:custGeom>
              <a:avLst/>
              <a:gdLst/>
              <a:ahLst/>
              <a:cxnLst/>
              <a:rect l="l" t="t" r="r" b="b"/>
              <a:pathLst>
                <a:path w="4107213" h="270933">
                  <a:moveTo>
                    <a:pt x="0" y="0"/>
                  </a:moveTo>
                  <a:lnTo>
                    <a:pt x="4107213" y="0"/>
                  </a:lnTo>
                  <a:lnTo>
                    <a:pt x="410721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76C4D6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410721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-1030051" y="9741128"/>
            <a:ext cx="4411549" cy="1705680"/>
          </a:xfrm>
          <a:custGeom>
            <a:avLst/>
            <a:gdLst/>
            <a:ahLst/>
            <a:cxnLst/>
            <a:rect l="l" t="t" r="r" b="b"/>
            <a:pathLst>
              <a:path w="4411549" h="1705680">
                <a:moveTo>
                  <a:pt x="0" y="0"/>
                </a:moveTo>
                <a:lnTo>
                  <a:pt x="4411549" y="0"/>
                </a:lnTo>
                <a:lnTo>
                  <a:pt x="4411549" y="1705679"/>
                </a:lnTo>
                <a:lnTo>
                  <a:pt x="0" y="17056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0" y="8822796"/>
            <a:ext cx="1721537" cy="677877"/>
            <a:chOff x="0" y="0"/>
            <a:chExt cx="453409" cy="17853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53409" cy="178535"/>
            </a:xfrm>
            <a:custGeom>
              <a:avLst/>
              <a:gdLst/>
              <a:ahLst/>
              <a:cxnLst/>
              <a:rect l="l" t="t" r="r" b="b"/>
              <a:pathLst>
                <a:path w="453409" h="178535">
                  <a:moveTo>
                    <a:pt x="49468" y="0"/>
                  </a:moveTo>
                  <a:lnTo>
                    <a:pt x="403941" y="0"/>
                  </a:lnTo>
                  <a:cubicBezTo>
                    <a:pt x="431261" y="0"/>
                    <a:pt x="453409" y="22148"/>
                    <a:pt x="453409" y="49468"/>
                  </a:cubicBezTo>
                  <a:lnTo>
                    <a:pt x="453409" y="129067"/>
                  </a:lnTo>
                  <a:cubicBezTo>
                    <a:pt x="453409" y="142187"/>
                    <a:pt x="448197" y="154769"/>
                    <a:pt x="438920" y="164047"/>
                  </a:cubicBezTo>
                  <a:cubicBezTo>
                    <a:pt x="429643" y="173324"/>
                    <a:pt x="417061" y="178535"/>
                    <a:pt x="403941" y="178535"/>
                  </a:cubicBezTo>
                  <a:lnTo>
                    <a:pt x="49468" y="178535"/>
                  </a:lnTo>
                  <a:cubicBezTo>
                    <a:pt x="36348" y="178535"/>
                    <a:pt x="23766" y="173324"/>
                    <a:pt x="14489" y="164047"/>
                  </a:cubicBezTo>
                  <a:cubicBezTo>
                    <a:pt x="5212" y="154769"/>
                    <a:pt x="0" y="142187"/>
                    <a:pt x="0" y="129067"/>
                  </a:cubicBezTo>
                  <a:lnTo>
                    <a:pt x="0" y="49468"/>
                  </a:lnTo>
                  <a:cubicBezTo>
                    <a:pt x="0" y="36348"/>
                    <a:pt x="5212" y="23766"/>
                    <a:pt x="14489" y="14489"/>
                  </a:cubicBezTo>
                  <a:cubicBezTo>
                    <a:pt x="23766" y="5212"/>
                    <a:pt x="36348" y="0"/>
                    <a:pt x="49468" y="0"/>
                  </a:cubicBezTo>
                  <a:close/>
                </a:path>
              </a:pathLst>
            </a:custGeom>
            <a:solidFill>
              <a:srgbClr val="B7EE00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47625"/>
              <a:ext cx="453409" cy="130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6"/>
                </a:lnSpc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>
            <a:off x="0" y="9519723"/>
            <a:ext cx="18290024" cy="0"/>
          </a:xfrm>
          <a:prstGeom prst="line">
            <a:avLst/>
          </a:prstGeom>
          <a:ln w="104775" cap="flat">
            <a:solidFill>
              <a:srgbClr val="B7EE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Freeform 30"/>
          <p:cNvSpPr/>
          <p:nvPr/>
        </p:nvSpPr>
        <p:spPr>
          <a:xfrm>
            <a:off x="15146070" y="1850228"/>
            <a:ext cx="1058991" cy="1058991"/>
          </a:xfrm>
          <a:custGeom>
            <a:avLst/>
            <a:gdLst/>
            <a:ahLst/>
            <a:cxnLst/>
            <a:rect l="l" t="t" r="r" b="b"/>
            <a:pathLst>
              <a:path w="1058991" h="1058991">
                <a:moveTo>
                  <a:pt x="0" y="0"/>
                </a:moveTo>
                <a:lnTo>
                  <a:pt x="1058990" y="0"/>
                </a:lnTo>
                <a:lnTo>
                  <a:pt x="1058990" y="1058991"/>
                </a:lnTo>
                <a:lnTo>
                  <a:pt x="0" y="10589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132F475-B321-1BA2-B755-08D66F414E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380" y="5583133"/>
            <a:ext cx="5171418" cy="296746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6F24B9E-2BAF-997A-0E32-E0B52519FC1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469" y="2379724"/>
            <a:ext cx="5171418" cy="31809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7860D2-8836-C024-D9F6-61446A99565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52970" y="4516088"/>
            <a:ext cx="4845189" cy="484518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29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996" r="-2699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216828" y="-9694"/>
            <a:ext cx="7854345" cy="1038394"/>
          </a:xfrm>
          <a:custGeom>
            <a:avLst/>
            <a:gdLst/>
            <a:ahLst/>
            <a:cxnLst/>
            <a:rect l="l" t="t" r="r" b="b"/>
            <a:pathLst>
              <a:path w="7854345" h="1038394">
                <a:moveTo>
                  <a:pt x="0" y="0"/>
                </a:moveTo>
                <a:lnTo>
                  <a:pt x="7854344" y="0"/>
                </a:lnTo>
                <a:lnTo>
                  <a:pt x="7854344" y="1038394"/>
                </a:lnTo>
                <a:lnTo>
                  <a:pt x="0" y="10383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720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390567" y="226799"/>
            <a:ext cx="565408" cy="565408"/>
          </a:xfrm>
          <a:custGeom>
            <a:avLst/>
            <a:gdLst/>
            <a:ahLst/>
            <a:cxnLst/>
            <a:rect l="l" t="t" r="r" b="b"/>
            <a:pathLst>
              <a:path w="565408" h="565408">
                <a:moveTo>
                  <a:pt x="0" y="0"/>
                </a:moveTo>
                <a:lnTo>
                  <a:pt x="565409" y="0"/>
                </a:lnTo>
                <a:lnTo>
                  <a:pt x="565409" y="565408"/>
                </a:lnTo>
                <a:lnTo>
                  <a:pt x="0" y="5654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550712" y="2331183"/>
            <a:ext cx="967091" cy="963574"/>
          </a:xfrm>
          <a:custGeom>
            <a:avLst/>
            <a:gdLst/>
            <a:ahLst/>
            <a:cxnLst/>
            <a:rect l="l" t="t" r="r" b="b"/>
            <a:pathLst>
              <a:path w="967091" h="963574">
                <a:moveTo>
                  <a:pt x="0" y="0"/>
                </a:moveTo>
                <a:lnTo>
                  <a:pt x="967090" y="0"/>
                </a:lnTo>
                <a:lnTo>
                  <a:pt x="967090" y="963574"/>
                </a:lnTo>
                <a:lnTo>
                  <a:pt x="0" y="963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955976" y="3160644"/>
            <a:ext cx="9303324" cy="4192656"/>
            <a:chOff x="0" y="0"/>
            <a:chExt cx="2450258" cy="126676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50258" cy="1266766"/>
            </a:xfrm>
            <a:custGeom>
              <a:avLst/>
              <a:gdLst/>
              <a:ahLst/>
              <a:cxnLst/>
              <a:rect l="l" t="t" r="r" b="b"/>
              <a:pathLst>
                <a:path w="2450258" h="1266766">
                  <a:moveTo>
                    <a:pt x="27462" y="0"/>
                  </a:moveTo>
                  <a:lnTo>
                    <a:pt x="2422797" y="0"/>
                  </a:lnTo>
                  <a:cubicBezTo>
                    <a:pt x="2430080" y="0"/>
                    <a:pt x="2437065" y="2893"/>
                    <a:pt x="2442215" y="8043"/>
                  </a:cubicBezTo>
                  <a:cubicBezTo>
                    <a:pt x="2447365" y="13193"/>
                    <a:pt x="2450258" y="20178"/>
                    <a:pt x="2450258" y="27462"/>
                  </a:cubicBezTo>
                  <a:lnTo>
                    <a:pt x="2450258" y="1239305"/>
                  </a:lnTo>
                  <a:cubicBezTo>
                    <a:pt x="2450258" y="1246588"/>
                    <a:pt x="2447365" y="1253573"/>
                    <a:pt x="2442215" y="1258723"/>
                  </a:cubicBezTo>
                  <a:cubicBezTo>
                    <a:pt x="2437065" y="1263873"/>
                    <a:pt x="2430080" y="1266766"/>
                    <a:pt x="2422797" y="1266766"/>
                  </a:cubicBezTo>
                  <a:lnTo>
                    <a:pt x="27462" y="1266766"/>
                  </a:lnTo>
                  <a:cubicBezTo>
                    <a:pt x="20178" y="1266766"/>
                    <a:pt x="13193" y="1263873"/>
                    <a:pt x="8043" y="1258723"/>
                  </a:cubicBezTo>
                  <a:cubicBezTo>
                    <a:pt x="2893" y="1253573"/>
                    <a:pt x="0" y="1246588"/>
                    <a:pt x="0" y="1239305"/>
                  </a:cubicBezTo>
                  <a:lnTo>
                    <a:pt x="0" y="27462"/>
                  </a:lnTo>
                  <a:cubicBezTo>
                    <a:pt x="0" y="20178"/>
                    <a:pt x="2893" y="13193"/>
                    <a:pt x="8043" y="8043"/>
                  </a:cubicBezTo>
                  <a:cubicBezTo>
                    <a:pt x="13193" y="2893"/>
                    <a:pt x="20178" y="0"/>
                    <a:pt x="27462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2450258" cy="12286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693426" y="9741128"/>
            <a:ext cx="15594574" cy="1028700"/>
            <a:chOff x="0" y="0"/>
            <a:chExt cx="4107213" cy="27093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107213" cy="270933"/>
            </a:xfrm>
            <a:custGeom>
              <a:avLst/>
              <a:gdLst/>
              <a:ahLst/>
              <a:cxnLst/>
              <a:rect l="l" t="t" r="r" b="b"/>
              <a:pathLst>
                <a:path w="4107213" h="270933">
                  <a:moveTo>
                    <a:pt x="0" y="0"/>
                  </a:moveTo>
                  <a:lnTo>
                    <a:pt x="4107213" y="0"/>
                  </a:lnTo>
                  <a:lnTo>
                    <a:pt x="410721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76C4D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10721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-1030051" y="9741128"/>
            <a:ext cx="4411549" cy="1705680"/>
          </a:xfrm>
          <a:custGeom>
            <a:avLst/>
            <a:gdLst/>
            <a:ahLst/>
            <a:cxnLst/>
            <a:rect l="l" t="t" r="r" b="b"/>
            <a:pathLst>
              <a:path w="4411549" h="1705680">
                <a:moveTo>
                  <a:pt x="0" y="0"/>
                </a:moveTo>
                <a:lnTo>
                  <a:pt x="4411549" y="0"/>
                </a:lnTo>
                <a:lnTo>
                  <a:pt x="4411549" y="1705679"/>
                </a:lnTo>
                <a:lnTo>
                  <a:pt x="0" y="17056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0" y="8822796"/>
            <a:ext cx="1721537" cy="677877"/>
            <a:chOff x="0" y="0"/>
            <a:chExt cx="453409" cy="17853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53409" cy="178535"/>
            </a:xfrm>
            <a:custGeom>
              <a:avLst/>
              <a:gdLst/>
              <a:ahLst/>
              <a:cxnLst/>
              <a:rect l="l" t="t" r="r" b="b"/>
              <a:pathLst>
                <a:path w="453409" h="178535">
                  <a:moveTo>
                    <a:pt x="49468" y="0"/>
                  </a:moveTo>
                  <a:lnTo>
                    <a:pt x="403941" y="0"/>
                  </a:lnTo>
                  <a:cubicBezTo>
                    <a:pt x="431261" y="0"/>
                    <a:pt x="453409" y="22148"/>
                    <a:pt x="453409" y="49468"/>
                  </a:cubicBezTo>
                  <a:lnTo>
                    <a:pt x="453409" y="129067"/>
                  </a:lnTo>
                  <a:cubicBezTo>
                    <a:pt x="453409" y="142187"/>
                    <a:pt x="448197" y="154769"/>
                    <a:pt x="438920" y="164047"/>
                  </a:cubicBezTo>
                  <a:cubicBezTo>
                    <a:pt x="429643" y="173324"/>
                    <a:pt x="417061" y="178535"/>
                    <a:pt x="403941" y="178535"/>
                  </a:cubicBezTo>
                  <a:lnTo>
                    <a:pt x="49468" y="178535"/>
                  </a:lnTo>
                  <a:cubicBezTo>
                    <a:pt x="36348" y="178535"/>
                    <a:pt x="23766" y="173324"/>
                    <a:pt x="14489" y="164047"/>
                  </a:cubicBezTo>
                  <a:cubicBezTo>
                    <a:pt x="5212" y="154769"/>
                    <a:pt x="0" y="142187"/>
                    <a:pt x="0" y="129067"/>
                  </a:cubicBezTo>
                  <a:lnTo>
                    <a:pt x="0" y="49468"/>
                  </a:lnTo>
                  <a:cubicBezTo>
                    <a:pt x="0" y="36348"/>
                    <a:pt x="5212" y="23766"/>
                    <a:pt x="14489" y="14489"/>
                  </a:cubicBezTo>
                  <a:cubicBezTo>
                    <a:pt x="23766" y="5212"/>
                    <a:pt x="36348" y="0"/>
                    <a:pt x="49468" y="0"/>
                  </a:cubicBezTo>
                  <a:close/>
                </a:path>
              </a:pathLst>
            </a:custGeom>
            <a:solidFill>
              <a:srgbClr val="B7EE0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47625"/>
              <a:ext cx="453409" cy="130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6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>
            <a:off x="0" y="9519723"/>
            <a:ext cx="16654321" cy="0"/>
          </a:xfrm>
          <a:prstGeom prst="line">
            <a:avLst/>
          </a:prstGeom>
          <a:ln w="104775" cap="flat">
            <a:solidFill>
              <a:srgbClr val="B7EE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22"/>
          <p:cNvSpPr txBox="1"/>
          <p:nvPr/>
        </p:nvSpPr>
        <p:spPr>
          <a:xfrm>
            <a:off x="8078387" y="359928"/>
            <a:ext cx="2970613" cy="3756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56"/>
              </a:lnSpc>
            </a:pPr>
            <a:r>
              <a:rPr lang="en-US" sz="2901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Apollo Hospitals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985226" y="2111869"/>
            <a:ext cx="5199027" cy="77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17"/>
              </a:lnSpc>
            </a:pPr>
            <a:r>
              <a:rPr lang="en-US" sz="6600" b="1" dirty="0">
                <a:solidFill>
                  <a:srgbClr val="023880"/>
                </a:solidFill>
                <a:latin typeface="Comic Sans MS" panose="030F0702030302020204" pitchFamily="66" charset="0"/>
                <a:sym typeface="Canva Sans Bold"/>
              </a:rPr>
              <a:t>Introduction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017181" y="3359586"/>
            <a:ext cx="9180913" cy="3877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ea typeface="Cambria" panose="02040503050406030204" pitchFamily="18" charset="0"/>
              </a:rPr>
              <a:t>The Hospital Management System (HMS) is a comprehensive digital solution designed to manage the day-to-day operations of a hospital efficiently.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ea typeface="Cambria" panose="02040503050406030204" pitchFamily="18" charset="0"/>
              </a:rPr>
              <a:t>It handles patient records, appointments, departmental functions, and doctor allocations in an organized </a:t>
            </a:r>
            <a:r>
              <a:rPr lang="en-US" sz="280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ea typeface="Cambria" panose="02040503050406030204" pitchFamily="18" charset="0"/>
              </a:rPr>
              <a:t>manner.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ea typeface="Cambria" panose="02040503050406030204" pitchFamily="18" charset="0"/>
              </a:rPr>
              <a:t>This 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ea typeface="Cambria" panose="02040503050406030204" pitchFamily="18" charset="0"/>
              </a:rPr>
              <a:t>system improves accuracy, reduces paperwork, and enhances patient care and administrative productivity.</a:t>
            </a:r>
          </a:p>
        </p:txBody>
      </p:sp>
      <p:sp>
        <p:nvSpPr>
          <p:cNvPr id="26" name="Rectangle 1">
            <a:extLst>
              <a:ext uri="{FF2B5EF4-FFF2-40B4-BE49-F238E27FC236}">
                <a16:creationId xmlns:a16="http://schemas.microsoft.com/office/drawing/2014/main" id="{48FC3043-F5FB-1C05-7865-30209465E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3250" y="-335901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5D1C6B1A-A6D6-0FCA-FC9E-64FAFFE510F7}"/>
              </a:ext>
            </a:extLst>
          </p:cNvPr>
          <p:cNvSpPr/>
          <p:nvPr/>
        </p:nvSpPr>
        <p:spPr>
          <a:xfrm>
            <a:off x="5538239" y="6992244"/>
            <a:ext cx="1218623" cy="1218623"/>
          </a:xfrm>
          <a:custGeom>
            <a:avLst/>
            <a:gdLst/>
            <a:ahLst/>
            <a:cxnLst/>
            <a:rect l="l" t="t" r="r" b="b"/>
            <a:pathLst>
              <a:path w="1218623" h="1218623">
                <a:moveTo>
                  <a:pt x="0" y="0"/>
                </a:moveTo>
                <a:lnTo>
                  <a:pt x="1218622" y="0"/>
                </a:lnTo>
                <a:lnTo>
                  <a:pt x="1218622" y="1218622"/>
                </a:lnTo>
                <a:lnTo>
                  <a:pt x="0" y="12186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70AE82E-1B8B-A6FC-8912-40A5B0AEFF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244912" y="372661"/>
            <a:ext cx="2440309" cy="244030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445642B-839D-16E3-EFAD-CBA3CAF3CF5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8715" y="3223901"/>
            <a:ext cx="6821811" cy="394946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996" r="-26996"/>
            </a:stretch>
          </a:blipFill>
        </p:spPr>
        <p:txBody>
          <a:bodyPr/>
          <a:lstStyle/>
          <a:p>
            <a:pPr>
              <a:lnSpc>
                <a:spcPts val="3742"/>
              </a:lnSpc>
            </a:pPr>
            <a:endParaRPr lang="en-US" b="1" dirty="0">
              <a:solidFill>
                <a:srgbClr val="FFFFFF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5216828" y="-9694"/>
            <a:ext cx="7854345" cy="1038394"/>
          </a:xfrm>
          <a:custGeom>
            <a:avLst/>
            <a:gdLst/>
            <a:ahLst/>
            <a:cxnLst/>
            <a:rect l="l" t="t" r="r" b="b"/>
            <a:pathLst>
              <a:path w="7854345" h="1038394">
                <a:moveTo>
                  <a:pt x="0" y="0"/>
                </a:moveTo>
                <a:lnTo>
                  <a:pt x="7854344" y="0"/>
                </a:lnTo>
                <a:lnTo>
                  <a:pt x="7854344" y="1038394"/>
                </a:lnTo>
                <a:lnTo>
                  <a:pt x="0" y="10383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720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390567" y="226799"/>
            <a:ext cx="565408" cy="565408"/>
          </a:xfrm>
          <a:custGeom>
            <a:avLst/>
            <a:gdLst/>
            <a:ahLst/>
            <a:cxnLst/>
            <a:rect l="l" t="t" r="r" b="b"/>
            <a:pathLst>
              <a:path w="565408" h="565408">
                <a:moveTo>
                  <a:pt x="0" y="0"/>
                </a:moveTo>
                <a:lnTo>
                  <a:pt x="565409" y="0"/>
                </a:lnTo>
                <a:lnTo>
                  <a:pt x="565409" y="565408"/>
                </a:lnTo>
                <a:lnTo>
                  <a:pt x="0" y="5654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62065" y="3782189"/>
            <a:ext cx="4859822" cy="494197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380"/>
              </a:lnSpc>
            </a:pPr>
            <a:endParaRPr/>
          </a:p>
        </p:txBody>
      </p:sp>
      <p:grpSp>
        <p:nvGrpSpPr>
          <p:cNvPr id="13" name="Group 13"/>
          <p:cNvGrpSpPr/>
          <p:nvPr/>
        </p:nvGrpSpPr>
        <p:grpSpPr>
          <a:xfrm>
            <a:off x="2693426" y="9741128"/>
            <a:ext cx="15594574" cy="1028700"/>
            <a:chOff x="0" y="0"/>
            <a:chExt cx="4107213" cy="2709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107213" cy="270933"/>
            </a:xfrm>
            <a:custGeom>
              <a:avLst/>
              <a:gdLst/>
              <a:ahLst/>
              <a:cxnLst/>
              <a:rect l="l" t="t" r="r" b="b"/>
              <a:pathLst>
                <a:path w="4107213" h="270933">
                  <a:moveTo>
                    <a:pt x="0" y="0"/>
                  </a:moveTo>
                  <a:lnTo>
                    <a:pt x="4107213" y="0"/>
                  </a:lnTo>
                  <a:lnTo>
                    <a:pt x="410721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76C4D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10721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-1030051" y="9741128"/>
            <a:ext cx="4411549" cy="1705680"/>
          </a:xfrm>
          <a:custGeom>
            <a:avLst/>
            <a:gdLst/>
            <a:ahLst/>
            <a:cxnLst/>
            <a:rect l="l" t="t" r="r" b="b"/>
            <a:pathLst>
              <a:path w="4411549" h="1705680">
                <a:moveTo>
                  <a:pt x="0" y="0"/>
                </a:moveTo>
                <a:lnTo>
                  <a:pt x="4411549" y="0"/>
                </a:lnTo>
                <a:lnTo>
                  <a:pt x="4411549" y="1705679"/>
                </a:lnTo>
                <a:lnTo>
                  <a:pt x="0" y="17056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0" y="8822796"/>
            <a:ext cx="1721537" cy="677877"/>
            <a:chOff x="0" y="0"/>
            <a:chExt cx="453409" cy="17853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53409" cy="178535"/>
            </a:xfrm>
            <a:custGeom>
              <a:avLst/>
              <a:gdLst/>
              <a:ahLst/>
              <a:cxnLst/>
              <a:rect l="l" t="t" r="r" b="b"/>
              <a:pathLst>
                <a:path w="453409" h="178535">
                  <a:moveTo>
                    <a:pt x="49468" y="0"/>
                  </a:moveTo>
                  <a:lnTo>
                    <a:pt x="403941" y="0"/>
                  </a:lnTo>
                  <a:cubicBezTo>
                    <a:pt x="431261" y="0"/>
                    <a:pt x="453409" y="22148"/>
                    <a:pt x="453409" y="49468"/>
                  </a:cubicBezTo>
                  <a:lnTo>
                    <a:pt x="453409" y="129067"/>
                  </a:lnTo>
                  <a:cubicBezTo>
                    <a:pt x="453409" y="142187"/>
                    <a:pt x="448197" y="154769"/>
                    <a:pt x="438920" y="164047"/>
                  </a:cubicBezTo>
                  <a:cubicBezTo>
                    <a:pt x="429643" y="173324"/>
                    <a:pt x="417061" y="178535"/>
                    <a:pt x="403941" y="178535"/>
                  </a:cubicBezTo>
                  <a:lnTo>
                    <a:pt x="49468" y="178535"/>
                  </a:lnTo>
                  <a:cubicBezTo>
                    <a:pt x="36348" y="178535"/>
                    <a:pt x="23766" y="173324"/>
                    <a:pt x="14489" y="164047"/>
                  </a:cubicBezTo>
                  <a:cubicBezTo>
                    <a:pt x="5212" y="154769"/>
                    <a:pt x="0" y="142187"/>
                    <a:pt x="0" y="129067"/>
                  </a:cubicBezTo>
                  <a:lnTo>
                    <a:pt x="0" y="49468"/>
                  </a:lnTo>
                  <a:cubicBezTo>
                    <a:pt x="0" y="36348"/>
                    <a:pt x="5212" y="23766"/>
                    <a:pt x="14489" y="14489"/>
                  </a:cubicBezTo>
                  <a:cubicBezTo>
                    <a:pt x="23766" y="5212"/>
                    <a:pt x="36348" y="0"/>
                    <a:pt x="49468" y="0"/>
                  </a:cubicBezTo>
                  <a:close/>
                </a:path>
              </a:pathLst>
            </a:custGeom>
            <a:solidFill>
              <a:srgbClr val="B7EE0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47625"/>
              <a:ext cx="453409" cy="130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6"/>
                </a:lnSpc>
              </a:pPr>
              <a:endParaRPr/>
            </a:p>
          </p:txBody>
        </p:sp>
      </p:grpSp>
      <p:sp>
        <p:nvSpPr>
          <p:cNvPr id="39" name="AutoShape 39"/>
          <p:cNvSpPr/>
          <p:nvPr/>
        </p:nvSpPr>
        <p:spPr>
          <a:xfrm>
            <a:off x="0" y="9519723"/>
            <a:ext cx="16654321" cy="0"/>
          </a:xfrm>
          <a:prstGeom prst="line">
            <a:avLst/>
          </a:prstGeom>
          <a:ln w="104775" cap="flat">
            <a:solidFill>
              <a:srgbClr val="B7EE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TextBox 40"/>
          <p:cNvSpPr txBox="1"/>
          <p:nvPr/>
        </p:nvSpPr>
        <p:spPr>
          <a:xfrm>
            <a:off x="8078387" y="359928"/>
            <a:ext cx="3159677" cy="3756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56"/>
              </a:lnSpc>
            </a:pPr>
            <a:r>
              <a:rPr lang="en-US" sz="2901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Apollo Hospitals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199580" y="1422283"/>
            <a:ext cx="4197442" cy="750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17"/>
              </a:lnSpc>
            </a:pPr>
            <a:r>
              <a:rPr lang="en-US" sz="6000" b="1" dirty="0">
                <a:solidFill>
                  <a:srgbClr val="023880"/>
                </a:solidFill>
                <a:latin typeface="Comic Sans MS" panose="030F0702030302020204" pitchFamily="66" charset="0"/>
                <a:sym typeface="Canva Sans Bold"/>
              </a:rPr>
              <a:t>Tools used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4892930" y="3308662"/>
            <a:ext cx="3008184" cy="445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42"/>
              </a:lnSpc>
            </a:pP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ea typeface="Cambria" panose="02040503050406030204" pitchFamily="18" charset="0"/>
                <a:sym typeface="Inter Bold"/>
              </a:rPr>
              <a:t>Excel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Comic Sans MS" panose="030F0702030302020204" pitchFamily="66" charset="0"/>
              <a:ea typeface="Cambria" panose="02040503050406030204" pitchFamily="18" charset="0"/>
              <a:sym typeface="Inter Bold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14681931" y="3651016"/>
            <a:ext cx="2577369" cy="437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2"/>
              </a:lnSpc>
            </a:pPr>
            <a:endParaRPr lang="en-US" sz="2692" b="1" dirty="0">
              <a:solidFill>
                <a:srgbClr val="FFFFFF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1287434" y="6993058"/>
            <a:ext cx="4188128" cy="399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3"/>
              </a:lnSpc>
            </a:pPr>
            <a:endParaRPr lang="en-US" sz="242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13056294" y="6993058"/>
            <a:ext cx="3957247" cy="399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3"/>
              </a:lnSpc>
            </a:pPr>
            <a:endParaRPr lang="en-US" sz="242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D448D86B-28EB-662C-77C9-BA5A772393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1537" y="2571829"/>
            <a:ext cx="3008184" cy="2005456"/>
          </a:xfrm>
          <a:prstGeom prst="rect">
            <a:avLst/>
          </a:prstGeom>
        </p:spPr>
      </p:pic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FC6B417-BBD5-7306-1716-399997130FBA}"/>
              </a:ext>
            </a:extLst>
          </p:cNvPr>
          <p:cNvSpPr/>
          <p:nvPr/>
        </p:nvSpPr>
        <p:spPr>
          <a:xfrm>
            <a:off x="4746927" y="3223220"/>
            <a:ext cx="1349073" cy="647912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AEE1B3E-94A3-5C23-84E0-736A16FFAF26}"/>
              </a:ext>
            </a:extLst>
          </p:cNvPr>
          <p:cNvSpPr/>
          <p:nvPr/>
        </p:nvSpPr>
        <p:spPr>
          <a:xfrm>
            <a:off x="4742527" y="4983708"/>
            <a:ext cx="1654495" cy="647893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074" name="Picture 2" descr="Sql file format symbol - Free web icons">
            <a:extLst>
              <a:ext uri="{FF2B5EF4-FFF2-40B4-BE49-F238E27FC236}">
                <a16:creationId xmlns:a16="http://schemas.microsoft.com/office/drawing/2014/main" id="{4656F429-4524-5380-C780-F57E9C196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833" y="4804834"/>
            <a:ext cx="1221029" cy="122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8D8E2250-DD9A-8F91-6B02-8A775A2687C0}"/>
              </a:ext>
            </a:extLst>
          </p:cNvPr>
          <p:cNvSpPr txBox="1"/>
          <p:nvPr/>
        </p:nvSpPr>
        <p:spPr>
          <a:xfrm>
            <a:off x="4836779" y="5012070"/>
            <a:ext cx="3322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ea typeface="Cambria" panose="02040503050406030204" pitchFamily="18" charset="0"/>
              </a:rPr>
              <a:t>My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ea typeface="Cambria" panose="02040503050406030204" pitchFamily="18" charset="0"/>
              </a:rPr>
              <a:t>SQL</a:t>
            </a:r>
            <a:endParaRPr lang="en-IN" sz="2800" b="1" dirty="0">
              <a:solidFill>
                <a:schemeClr val="bg2">
                  <a:lumMod val="25000"/>
                </a:schemeClr>
              </a:solidFill>
              <a:latin typeface="Comic Sans MS" panose="030F0702030302020204" pitchFamily="66" charset="0"/>
              <a:ea typeface="Cambria" panose="02040503050406030204" pitchFamily="18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F79C5FFB-967E-E9D5-A992-D9E4B105FC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67510" y="1028700"/>
            <a:ext cx="7194248" cy="383767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EEEC8DD7-4AEB-B5BC-F135-9593E3BFD0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97308" y="5101289"/>
            <a:ext cx="7103258" cy="346192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996" r="-2699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216828" y="-9694"/>
            <a:ext cx="7854345" cy="1038394"/>
          </a:xfrm>
          <a:custGeom>
            <a:avLst/>
            <a:gdLst/>
            <a:ahLst/>
            <a:cxnLst/>
            <a:rect l="l" t="t" r="r" b="b"/>
            <a:pathLst>
              <a:path w="7854345" h="1038394">
                <a:moveTo>
                  <a:pt x="0" y="0"/>
                </a:moveTo>
                <a:lnTo>
                  <a:pt x="7854344" y="0"/>
                </a:lnTo>
                <a:lnTo>
                  <a:pt x="7854344" y="1038394"/>
                </a:lnTo>
                <a:lnTo>
                  <a:pt x="0" y="10383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720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390567" y="226799"/>
            <a:ext cx="565408" cy="565408"/>
          </a:xfrm>
          <a:custGeom>
            <a:avLst/>
            <a:gdLst/>
            <a:ahLst/>
            <a:cxnLst/>
            <a:rect l="l" t="t" r="r" b="b"/>
            <a:pathLst>
              <a:path w="565408" h="565408">
                <a:moveTo>
                  <a:pt x="0" y="0"/>
                </a:moveTo>
                <a:lnTo>
                  <a:pt x="565409" y="0"/>
                </a:lnTo>
                <a:lnTo>
                  <a:pt x="565409" y="565408"/>
                </a:lnTo>
                <a:lnTo>
                  <a:pt x="0" y="5654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693426" y="9741128"/>
            <a:ext cx="15594574" cy="1028700"/>
            <a:chOff x="0" y="0"/>
            <a:chExt cx="410721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07213" cy="270933"/>
            </a:xfrm>
            <a:custGeom>
              <a:avLst/>
              <a:gdLst/>
              <a:ahLst/>
              <a:cxnLst/>
              <a:rect l="l" t="t" r="r" b="b"/>
              <a:pathLst>
                <a:path w="4107213" h="270933">
                  <a:moveTo>
                    <a:pt x="0" y="0"/>
                  </a:moveTo>
                  <a:lnTo>
                    <a:pt x="4107213" y="0"/>
                  </a:lnTo>
                  <a:lnTo>
                    <a:pt x="410721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76C4D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10721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1030051" y="9741128"/>
            <a:ext cx="4411549" cy="1705680"/>
          </a:xfrm>
          <a:custGeom>
            <a:avLst/>
            <a:gdLst/>
            <a:ahLst/>
            <a:cxnLst/>
            <a:rect l="l" t="t" r="r" b="b"/>
            <a:pathLst>
              <a:path w="4411549" h="1705680">
                <a:moveTo>
                  <a:pt x="0" y="0"/>
                </a:moveTo>
                <a:lnTo>
                  <a:pt x="4411549" y="0"/>
                </a:lnTo>
                <a:lnTo>
                  <a:pt x="4411549" y="1705679"/>
                </a:lnTo>
                <a:lnTo>
                  <a:pt x="0" y="17056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0" y="8822796"/>
            <a:ext cx="1721537" cy="677877"/>
            <a:chOff x="0" y="0"/>
            <a:chExt cx="453409" cy="17853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53409" cy="178535"/>
            </a:xfrm>
            <a:custGeom>
              <a:avLst/>
              <a:gdLst/>
              <a:ahLst/>
              <a:cxnLst/>
              <a:rect l="l" t="t" r="r" b="b"/>
              <a:pathLst>
                <a:path w="453409" h="178535">
                  <a:moveTo>
                    <a:pt x="49468" y="0"/>
                  </a:moveTo>
                  <a:lnTo>
                    <a:pt x="403941" y="0"/>
                  </a:lnTo>
                  <a:cubicBezTo>
                    <a:pt x="431261" y="0"/>
                    <a:pt x="453409" y="22148"/>
                    <a:pt x="453409" y="49468"/>
                  </a:cubicBezTo>
                  <a:lnTo>
                    <a:pt x="453409" y="129067"/>
                  </a:lnTo>
                  <a:cubicBezTo>
                    <a:pt x="453409" y="142187"/>
                    <a:pt x="448197" y="154769"/>
                    <a:pt x="438920" y="164047"/>
                  </a:cubicBezTo>
                  <a:cubicBezTo>
                    <a:pt x="429643" y="173324"/>
                    <a:pt x="417061" y="178535"/>
                    <a:pt x="403941" y="178535"/>
                  </a:cubicBezTo>
                  <a:lnTo>
                    <a:pt x="49468" y="178535"/>
                  </a:lnTo>
                  <a:cubicBezTo>
                    <a:pt x="36348" y="178535"/>
                    <a:pt x="23766" y="173324"/>
                    <a:pt x="14489" y="164047"/>
                  </a:cubicBezTo>
                  <a:cubicBezTo>
                    <a:pt x="5212" y="154769"/>
                    <a:pt x="0" y="142187"/>
                    <a:pt x="0" y="129067"/>
                  </a:cubicBezTo>
                  <a:lnTo>
                    <a:pt x="0" y="49468"/>
                  </a:lnTo>
                  <a:cubicBezTo>
                    <a:pt x="0" y="36348"/>
                    <a:pt x="5212" y="23766"/>
                    <a:pt x="14489" y="14489"/>
                  </a:cubicBezTo>
                  <a:cubicBezTo>
                    <a:pt x="23766" y="5212"/>
                    <a:pt x="36348" y="0"/>
                    <a:pt x="49468" y="0"/>
                  </a:cubicBezTo>
                  <a:close/>
                </a:path>
              </a:pathLst>
            </a:custGeom>
            <a:solidFill>
              <a:srgbClr val="B7EE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47625"/>
              <a:ext cx="453409" cy="130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6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553546" y="3252940"/>
            <a:ext cx="9705754" cy="5175302"/>
            <a:chOff x="0" y="0"/>
            <a:chExt cx="2556248" cy="136304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556248" cy="1363042"/>
            </a:xfrm>
            <a:custGeom>
              <a:avLst/>
              <a:gdLst/>
              <a:ahLst/>
              <a:cxnLst/>
              <a:rect l="l" t="t" r="r" b="b"/>
              <a:pathLst>
                <a:path w="2556248" h="1363042">
                  <a:moveTo>
                    <a:pt x="26323" y="0"/>
                  </a:moveTo>
                  <a:lnTo>
                    <a:pt x="2529925" y="0"/>
                  </a:lnTo>
                  <a:cubicBezTo>
                    <a:pt x="2544463" y="0"/>
                    <a:pt x="2556248" y="11785"/>
                    <a:pt x="2556248" y="26323"/>
                  </a:cubicBezTo>
                  <a:lnTo>
                    <a:pt x="2556248" y="1336720"/>
                  </a:lnTo>
                  <a:cubicBezTo>
                    <a:pt x="2556248" y="1351257"/>
                    <a:pt x="2544463" y="1363042"/>
                    <a:pt x="2529925" y="1363042"/>
                  </a:cubicBezTo>
                  <a:lnTo>
                    <a:pt x="26323" y="1363042"/>
                  </a:lnTo>
                  <a:cubicBezTo>
                    <a:pt x="11785" y="1363042"/>
                    <a:pt x="0" y="1351257"/>
                    <a:pt x="0" y="1336720"/>
                  </a:cubicBezTo>
                  <a:lnTo>
                    <a:pt x="0" y="26323"/>
                  </a:lnTo>
                  <a:cubicBezTo>
                    <a:pt x="0" y="11785"/>
                    <a:pt x="11785" y="0"/>
                    <a:pt x="26323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38100"/>
              <a:ext cx="2556248" cy="132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0"/>
                </a:lnSpc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>
            <a:off x="0" y="9519723"/>
            <a:ext cx="16654321" cy="0"/>
          </a:xfrm>
          <a:prstGeom prst="line">
            <a:avLst/>
          </a:prstGeom>
          <a:ln w="104775" cap="flat">
            <a:solidFill>
              <a:srgbClr val="B7EE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Freeform 20"/>
          <p:cNvSpPr/>
          <p:nvPr/>
        </p:nvSpPr>
        <p:spPr>
          <a:xfrm>
            <a:off x="16701892" y="439558"/>
            <a:ext cx="857808" cy="854689"/>
          </a:xfrm>
          <a:custGeom>
            <a:avLst/>
            <a:gdLst/>
            <a:ahLst/>
            <a:cxnLst/>
            <a:rect l="l" t="t" r="r" b="b"/>
            <a:pathLst>
              <a:path w="857808" h="854689">
                <a:moveTo>
                  <a:pt x="0" y="0"/>
                </a:moveTo>
                <a:lnTo>
                  <a:pt x="857808" y="0"/>
                </a:lnTo>
                <a:lnTo>
                  <a:pt x="857808" y="854689"/>
                </a:lnTo>
                <a:lnTo>
                  <a:pt x="0" y="8546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8078387" y="359928"/>
            <a:ext cx="3046813" cy="3756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56"/>
              </a:lnSpc>
            </a:pPr>
            <a:r>
              <a:rPr lang="en-US" sz="2901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Apollo Hospitals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673271" y="1575775"/>
            <a:ext cx="10294866" cy="1494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17"/>
              </a:lnSpc>
            </a:pPr>
            <a:r>
              <a:rPr lang="en-US" sz="4400" b="1" dirty="0">
                <a:solidFill>
                  <a:srgbClr val="023880"/>
                </a:solidFill>
                <a:latin typeface="Comic Sans MS" panose="030F0702030302020204" pitchFamily="66" charset="0"/>
                <a:sym typeface="Canva Sans Bold"/>
              </a:rPr>
              <a:t>1.How many patients belong to each department?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396551" y="4551763"/>
            <a:ext cx="8019744" cy="318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8898" lvl="1" indent="-209449" algn="l">
              <a:lnSpc>
                <a:spcPts val="2696"/>
              </a:lnSpc>
              <a:buFont typeface="Arial"/>
              <a:buChar char="•"/>
            </a:pPr>
            <a:endParaRPr lang="en-US" sz="194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4FFFE36-5302-5661-BF02-FCF33301C5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553" y="1686587"/>
            <a:ext cx="6124988" cy="415400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229D59E-8CA5-5250-6BFE-5A1A6D2E5B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67768" y="5791987"/>
            <a:ext cx="3064275" cy="3064275"/>
          </a:xfrm>
          <a:prstGeom prst="rect">
            <a:avLst/>
          </a:prstGeom>
        </p:spPr>
      </p:pic>
      <p:sp>
        <p:nvSpPr>
          <p:cNvPr id="33" name="Freeform 30">
            <a:extLst>
              <a:ext uri="{FF2B5EF4-FFF2-40B4-BE49-F238E27FC236}">
                <a16:creationId xmlns:a16="http://schemas.microsoft.com/office/drawing/2014/main" id="{71C9D82B-97D4-0FA4-D991-7E38A496B362}"/>
              </a:ext>
            </a:extLst>
          </p:cNvPr>
          <p:cNvSpPr/>
          <p:nvPr/>
        </p:nvSpPr>
        <p:spPr>
          <a:xfrm>
            <a:off x="17454834" y="3284206"/>
            <a:ext cx="637631" cy="557221"/>
          </a:xfrm>
          <a:custGeom>
            <a:avLst/>
            <a:gdLst/>
            <a:ahLst/>
            <a:cxnLst/>
            <a:rect l="l" t="t" r="r" b="b"/>
            <a:pathLst>
              <a:path w="1058991" h="1058991">
                <a:moveTo>
                  <a:pt x="0" y="0"/>
                </a:moveTo>
                <a:lnTo>
                  <a:pt x="1058990" y="0"/>
                </a:lnTo>
                <a:lnTo>
                  <a:pt x="1058990" y="1058991"/>
                </a:lnTo>
                <a:lnTo>
                  <a:pt x="0" y="105899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4F1000A-844C-3257-1691-423A562B09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8524" y="6033130"/>
            <a:ext cx="2438400" cy="2438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C854415-0A62-0387-59EE-9123789713B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06763" y="3485418"/>
            <a:ext cx="7244009" cy="11609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EDD8E4-1AEC-FF83-F27E-A325718EAF0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06763" y="5052324"/>
            <a:ext cx="7244009" cy="245136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996" r="-2699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216828" y="-9694"/>
            <a:ext cx="7854345" cy="1038394"/>
          </a:xfrm>
          <a:custGeom>
            <a:avLst/>
            <a:gdLst/>
            <a:ahLst/>
            <a:cxnLst/>
            <a:rect l="l" t="t" r="r" b="b"/>
            <a:pathLst>
              <a:path w="7854345" h="1038394">
                <a:moveTo>
                  <a:pt x="0" y="0"/>
                </a:moveTo>
                <a:lnTo>
                  <a:pt x="7854344" y="0"/>
                </a:lnTo>
                <a:lnTo>
                  <a:pt x="7854344" y="1038394"/>
                </a:lnTo>
                <a:lnTo>
                  <a:pt x="0" y="10383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720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390567" y="226799"/>
            <a:ext cx="565408" cy="565408"/>
          </a:xfrm>
          <a:custGeom>
            <a:avLst/>
            <a:gdLst/>
            <a:ahLst/>
            <a:cxnLst/>
            <a:rect l="l" t="t" r="r" b="b"/>
            <a:pathLst>
              <a:path w="565408" h="565408">
                <a:moveTo>
                  <a:pt x="0" y="0"/>
                </a:moveTo>
                <a:lnTo>
                  <a:pt x="565409" y="0"/>
                </a:lnTo>
                <a:lnTo>
                  <a:pt x="565409" y="565408"/>
                </a:lnTo>
                <a:lnTo>
                  <a:pt x="0" y="5654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3716201" y="0"/>
            <a:ext cx="4488265" cy="6424934"/>
            <a:chOff x="0" y="0"/>
            <a:chExt cx="1342988" cy="20625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2988" cy="2062575"/>
            </a:xfrm>
            <a:custGeom>
              <a:avLst/>
              <a:gdLst/>
              <a:ahLst/>
              <a:cxnLst/>
              <a:rect l="l" t="t" r="r" b="b"/>
              <a:pathLst>
                <a:path w="1342988" h="2062575">
                  <a:moveTo>
                    <a:pt x="77432" y="0"/>
                  </a:moveTo>
                  <a:lnTo>
                    <a:pt x="1265556" y="0"/>
                  </a:lnTo>
                  <a:cubicBezTo>
                    <a:pt x="1308321" y="0"/>
                    <a:pt x="1342988" y="34667"/>
                    <a:pt x="1342988" y="77432"/>
                  </a:cubicBezTo>
                  <a:lnTo>
                    <a:pt x="1342988" y="1985143"/>
                  </a:lnTo>
                  <a:cubicBezTo>
                    <a:pt x="1342988" y="2027908"/>
                    <a:pt x="1308321" y="2062575"/>
                    <a:pt x="1265556" y="2062575"/>
                  </a:cubicBezTo>
                  <a:lnTo>
                    <a:pt x="77432" y="2062575"/>
                  </a:lnTo>
                  <a:cubicBezTo>
                    <a:pt x="56896" y="2062575"/>
                    <a:pt x="37201" y="2054417"/>
                    <a:pt x="22679" y="2039896"/>
                  </a:cubicBezTo>
                  <a:cubicBezTo>
                    <a:pt x="8158" y="2025374"/>
                    <a:pt x="0" y="2005679"/>
                    <a:pt x="0" y="1985143"/>
                  </a:cubicBezTo>
                  <a:lnTo>
                    <a:pt x="0" y="77432"/>
                  </a:lnTo>
                  <a:cubicBezTo>
                    <a:pt x="0" y="34667"/>
                    <a:pt x="34667" y="0"/>
                    <a:pt x="7743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6E2FA">
                    <a:alpha val="100000"/>
                  </a:srgbClr>
                </a:gs>
                <a:gs pos="100000">
                  <a:srgbClr val="4296A3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38100"/>
              <a:ext cx="1342988" cy="2024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8721731">
            <a:off x="12908345" y="2265480"/>
            <a:ext cx="5771046" cy="4134168"/>
          </a:xfrm>
          <a:custGeom>
            <a:avLst/>
            <a:gdLst/>
            <a:ahLst/>
            <a:cxnLst/>
            <a:rect l="l" t="t" r="r" b="b"/>
            <a:pathLst>
              <a:path w="5771046" h="4134168">
                <a:moveTo>
                  <a:pt x="0" y="0"/>
                </a:moveTo>
                <a:lnTo>
                  <a:pt x="5771046" y="0"/>
                </a:lnTo>
                <a:lnTo>
                  <a:pt x="5771046" y="4134168"/>
                </a:lnTo>
                <a:lnTo>
                  <a:pt x="0" y="41341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640467" y="3323758"/>
            <a:ext cx="11020865" cy="4608275"/>
            <a:chOff x="0" y="0"/>
            <a:chExt cx="2599172" cy="111765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99172" cy="1117654"/>
            </a:xfrm>
            <a:custGeom>
              <a:avLst/>
              <a:gdLst/>
              <a:ahLst/>
              <a:cxnLst/>
              <a:rect l="l" t="t" r="r" b="b"/>
              <a:pathLst>
                <a:path w="2599172" h="1117654">
                  <a:moveTo>
                    <a:pt x="25888" y="0"/>
                  </a:moveTo>
                  <a:lnTo>
                    <a:pt x="2573284" y="0"/>
                  </a:lnTo>
                  <a:cubicBezTo>
                    <a:pt x="2587582" y="0"/>
                    <a:pt x="2599172" y="11591"/>
                    <a:pt x="2599172" y="25888"/>
                  </a:cubicBezTo>
                  <a:lnTo>
                    <a:pt x="2599172" y="1091766"/>
                  </a:lnTo>
                  <a:cubicBezTo>
                    <a:pt x="2599172" y="1106063"/>
                    <a:pt x="2587582" y="1117654"/>
                    <a:pt x="2573284" y="1117654"/>
                  </a:cubicBezTo>
                  <a:lnTo>
                    <a:pt x="25888" y="1117654"/>
                  </a:lnTo>
                  <a:cubicBezTo>
                    <a:pt x="19022" y="1117654"/>
                    <a:pt x="12437" y="1114926"/>
                    <a:pt x="7582" y="1110071"/>
                  </a:cubicBezTo>
                  <a:cubicBezTo>
                    <a:pt x="2727" y="1105216"/>
                    <a:pt x="0" y="1098632"/>
                    <a:pt x="0" y="1091766"/>
                  </a:cubicBezTo>
                  <a:lnTo>
                    <a:pt x="0" y="25888"/>
                  </a:lnTo>
                  <a:cubicBezTo>
                    <a:pt x="0" y="11591"/>
                    <a:pt x="11591" y="0"/>
                    <a:pt x="25888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38100"/>
              <a:ext cx="2599172" cy="10795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693426" y="9741128"/>
            <a:ext cx="15594574" cy="1028700"/>
            <a:chOff x="0" y="0"/>
            <a:chExt cx="4107213" cy="2709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107213" cy="270933"/>
            </a:xfrm>
            <a:custGeom>
              <a:avLst/>
              <a:gdLst/>
              <a:ahLst/>
              <a:cxnLst/>
              <a:rect l="l" t="t" r="r" b="b"/>
              <a:pathLst>
                <a:path w="4107213" h="270933">
                  <a:moveTo>
                    <a:pt x="0" y="0"/>
                  </a:moveTo>
                  <a:lnTo>
                    <a:pt x="4107213" y="0"/>
                  </a:lnTo>
                  <a:lnTo>
                    <a:pt x="410721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76C4D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10721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1030051" y="9741128"/>
            <a:ext cx="4411549" cy="1705680"/>
          </a:xfrm>
          <a:custGeom>
            <a:avLst/>
            <a:gdLst/>
            <a:ahLst/>
            <a:cxnLst/>
            <a:rect l="l" t="t" r="r" b="b"/>
            <a:pathLst>
              <a:path w="4411549" h="1705680">
                <a:moveTo>
                  <a:pt x="0" y="0"/>
                </a:moveTo>
                <a:lnTo>
                  <a:pt x="4411549" y="0"/>
                </a:lnTo>
                <a:lnTo>
                  <a:pt x="4411549" y="1705679"/>
                </a:lnTo>
                <a:lnTo>
                  <a:pt x="0" y="17056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0" y="8822796"/>
            <a:ext cx="1721537" cy="677877"/>
            <a:chOff x="0" y="0"/>
            <a:chExt cx="453409" cy="17853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53409" cy="178535"/>
            </a:xfrm>
            <a:custGeom>
              <a:avLst/>
              <a:gdLst/>
              <a:ahLst/>
              <a:cxnLst/>
              <a:rect l="l" t="t" r="r" b="b"/>
              <a:pathLst>
                <a:path w="453409" h="178535">
                  <a:moveTo>
                    <a:pt x="49468" y="0"/>
                  </a:moveTo>
                  <a:lnTo>
                    <a:pt x="403941" y="0"/>
                  </a:lnTo>
                  <a:cubicBezTo>
                    <a:pt x="431261" y="0"/>
                    <a:pt x="453409" y="22148"/>
                    <a:pt x="453409" y="49468"/>
                  </a:cubicBezTo>
                  <a:lnTo>
                    <a:pt x="453409" y="129067"/>
                  </a:lnTo>
                  <a:cubicBezTo>
                    <a:pt x="453409" y="142187"/>
                    <a:pt x="448197" y="154769"/>
                    <a:pt x="438920" y="164047"/>
                  </a:cubicBezTo>
                  <a:cubicBezTo>
                    <a:pt x="429643" y="173324"/>
                    <a:pt x="417061" y="178535"/>
                    <a:pt x="403941" y="178535"/>
                  </a:cubicBezTo>
                  <a:lnTo>
                    <a:pt x="49468" y="178535"/>
                  </a:lnTo>
                  <a:cubicBezTo>
                    <a:pt x="36348" y="178535"/>
                    <a:pt x="23766" y="173324"/>
                    <a:pt x="14489" y="164047"/>
                  </a:cubicBezTo>
                  <a:cubicBezTo>
                    <a:pt x="5212" y="154769"/>
                    <a:pt x="0" y="142187"/>
                    <a:pt x="0" y="129067"/>
                  </a:cubicBezTo>
                  <a:lnTo>
                    <a:pt x="0" y="49468"/>
                  </a:lnTo>
                  <a:cubicBezTo>
                    <a:pt x="0" y="36348"/>
                    <a:pt x="5212" y="23766"/>
                    <a:pt x="14489" y="14489"/>
                  </a:cubicBezTo>
                  <a:cubicBezTo>
                    <a:pt x="23766" y="5212"/>
                    <a:pt x="36348" y="0"/>
                    <a:pt x="49468" y="0"/>
                  </a:cubicBezTo>
                  <a:close/>
                </a:path>
              </a:pathLst>
            </a:custGeom>
            <a:solidFill>
              <a:srgbClr val="B7EE00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47625"/>
              <a:ext cx="453409" cy="130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6"/>
                </a:lnSpc>
              </a:pPr>
              <a:endParaRPr/>
            </a:p>
          </p:txBody>
        </p:sp>
      </p:grpSp>
      <p:sp>
        <p:nvSpPr>
          <p:cNvPr id="24" name="AutoShape 24"/>
          <p:cNvSpPr/>
          <p:nvPr/>
        </p:nvSpPr>
        <p:spPr>
          <a:xfrm>
            <a:off x="0" y="9519723"/>
            <a:ext cx="16654321" cy="0"/>
          </a:xfrm>
          <a:prstGeom prst="line">
            <a:avLst/>
          </a:prstGeom>
          <a:ln w="104775" cap="flat">
            <a:solidFill>
              <a:srgbClr val="B7EE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25"/>
          <p:cNvSpPr txBox="1"/>
          <p:nvPr/>
        </p:nvSpPr>
        <p:spPr>
          <a:xfrm>
            <a:off x="8078387" y="359928"/>
            <a:ext cx="2970613" cy="3756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56"/>
              </a:lnSpc>
            </a:pPr>
            <a:r>
              <a:rPr lang="en-US" sz="2901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Apollo Hospitals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38688" y="1735818"/>
            <a:ext cx="11415312" cy="1443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17"/>
              </a:lnSpc>
            </a:pPr>
            <a:r>
              <a:rPr lang="en-US" sz="4400" b="1" dirty="0">
                <a:solidFill>
                  <a:srgbClr val="023880"/>
                </a:solidFill>
                <a:latin typeface="Comic Sans MS" panose="030F0702030302020204" pitchFamily="66" charset="0"/>
                <a:sym typeface="Canva Sans Bold"/>
              </a:rPr>
              <a:t>2.Which doctor has the highest number of patients?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314C994-B088-FC85-512E-94D45822B9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48422" y="546528"/>
            <a:ext cx="4223824" cy="583938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16C858F-B920-20E6-4513-56CB48256C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14852063" y="6606560"/>
            <a:ext cx="2979608" cy="2965604"/>
          </a:xfrm>
          <a:prstGeom prst="rect">
            <a:avLst/>
          </a:prstGeom>
        </p:spPr>
      </p:pic>
      <p:sp>
        <p:nvSpPr>
          <p:cNvPr id="31" name="Freeform 20">
            <a:extLst>
              <a:ext uri="{FF2B5EF4-FFF2-40B4-BE49-F238E27FC236}">
                <a16:creationId xmlns:a16="http://schemas.microsoft.com/office/drawing/2014/main" id="{01B6C6C7-D2AC-A17F-382D-AF377E2CF830}"/>
              </a:ext>
            </a:extLst>
          </p:cNvPr>
          <p:cNvSpPr/>
          <p:nvPr/>
        </p:nvSpPr>
        <p:spPr>
          <a:xfrm>
            <a:off x="16830396" y="7077350"/>
            <a:ext cx="857808" cy="854689"/>
          </a:xfrm>
          <a:custGeom>
            <a:avLst/>
            <a:gdLst/>
            <a:ahLst/>
            <a:cxnLst/>
            <a:rect l="l" t="t" r="r" b="b"/>
            <a:pathLst>
              <a:path w="857808" h="854689">
                <a:moveTo>
                  <a:pt x="0" y="0"/>
                </a:moveTo>
                <a:lnTo>
                  <a:pt x="857808" y="0"/>
                </a:lnTo>
                <a:lnTo>
                  <a:pt x="857808" y="854689"/>
                </a:lnTo>
                <a:lnTo>
                  <a:pt x="0" y="8546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429A406-60F1-4C63-8638-F6EDA37D291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7877" y="1485900"/>
            <a:ext cx="1247295" cy="12472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B29E2B-ED8F-7687-0BAA-A7F6092A5F1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79022" y="3654361"/>
            <a:ext cx="5791200" cy="135640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11701C7-9026-38BA-49A5-C6E6ADE86AF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11360" y="5344627"/>
            <a:ext cx="5714716" cy="208256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996" r="-2699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216828" y="-9694"/>
            <a:ext cx="7854345" cy="1038394"/>
          </a:xfrm>
          <a:custGeom>
            <a:avLst/>
            <a:gdLst/>
            <a:ahLst/>
            <a:cxnLst/>
            <a:rect l="l" t="t" r="r" b="b"/>
            <a:pathLst>
              <a:path w="7854345" h="1038394">
                <a:moveTo>
                  <a:pt x="0" y="0"/>
                </a:moveTo>
                <a:lnTo>
                  <a:pt x="7854344" y="0"/>
                </a:lnTo>
                <a:lnTo>
                  <a:pt x="7854344" y="1038394"/>
                </a:lnTo>
                <a:lnTo>
                  <a:pt x="0" y="10383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720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390567" y="226799"/>
            <a:ext cx="565408" cy="565408"/>
          </a:xfrm>
          <a:custGeom>
            <a:avLst/>
            <a:gdLst/>
            <a:ahLst/>
            <a:cxnLst/>
            <a:rect l="l" t="t" r="r" b="b"/>
            <a:pathLst>
              <a:path w="565408" h="565408">
                <a:moveTo>
                  <a:pt x="0" y="0"/>
                </a:moveTo>
                <a:lnTo>
                  <a:pt x="565409" y="0"/>
                </a:lnTo>
                <a:lnTo>
                  <a:pt x="565409" y="565408"/>
                </a:lnTo>
                <a:lnTo>
                  <a:pt x="0" y="5654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693426" y="9741128"/>
            <a:ext cx="15594574" cy="1028700"/>
            <a:chOff x="0" y="0"/>
            <a:chExt cx="410721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07213" cy="270933"/>
            </a:xfrm>
            <a:custGeom>
              <a:avLst/>
              <a:gdLst/>
              <a:ahLst/>
              <a:cxnLst/>
              <a:rect l="l" t="t" r="r" b="b"/>
              <a:pathLst>
                <a:path w="4107213" h="270933">
                  <a:moveTo>
                    <a:pt x="0" y="0"/>
                  </a:moveTo>
                  <a:lnTo>
                    <a:pt x="4107213" y="0"/>
                  </a:lnTo>
                  <a:lnTo>
                    <a:pt x="410721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76C4D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10721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1030051" y="9741128"/>
            <a:ext cx="4411549" cy="1705680"/>
          </a:xfrm>
          <a:custGeom>
            <a:avLst/>
            <a:gdLst/>
            <a:ahLst/>
            <a:cxnLst/>
            <a:rect l="l" t="t" r="r" b="b"/>
            <a:pathLst>
              <a:path w="4411549" h="1705680">
                <a:moveTo>
                  <a:pt x="0" y="0"/>
                </a:moveTo>
                <a:lnTo>
                  <a:pt x="4411549" y="0"/>
                </a:lnTo>
                <a:lnTo>
                  <a:pt x="4411549" y="1705679"/>
                </a:lnTo>
                <a:lnTo>
                  <a:pt x="0" y="17056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0" y="8822796"/>
            <a:ext cx="1721537" cy="677877"/>
            <a:chOff x="0" y="0"/>
            <a:chExt cx="453409" cy="17853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53409" cy="178535"/>
            </a:xfrm>
            <a:custGeom>
              <a:avLst/>
              <a:gdLst/>
              <a:ahLst/>
              <a:cxnLst/>
              <a:rect l="l" t="t" r="r" b="b"/>
              <a:pathLst>
                <a:path w="453409" h="178535">
                  <a:moveTo>
                    <a:pt x="49468" y="0"/>
                  </a:moveTo>
                  <a:lnTo>
                    <a:pt x="403941" y="0"/>
                  </a:lnTo>
                  <a:cubicBezTo>
                    <a:pt x="431261" y="0"/>
                    <a:pt x="453409" y="22148"/>
                    <a:pt x="453409" y="49468"/>
                  </a:cubicBezTo>
                  <a:lnTo>
                    <a:pt x="453409" y="129067"/>
                  </a:lnTo>
                  <a:cubicBezTo>
                    <a:pt x="453409" y="142187"/>
                    <a:pt x="448197" y="154769"/>
                    <a:pt x="438920" y="164047"/>
                  </a:cubicBezTo>
                  <a:cubicBezTo>
                    <a:pt x="429643" y="173324"/>
                    <a:pt x="417061" y="178535"/>
                    <a:pt x="403941" y="178535"/>
                  </a:cubicBezTo>
                  <a:lnTo>
                    <a:pt x="49468" y="178535"/>
                  </a:lnTo>
                  <a:cubicBezTo>
                    <a:pt x="36348" y="178535"/>
                    <a:pt x="23766" y="173324"/>
                    <a:pt x="14489" y="164047"/>
                  </a:cubicBezTo>
                  <a:cubicBezTo>
                    <a:pt x="5212" y="154769"/>
                    <a:pt x="0" y="142187"/>
                    <a:pt x="0" y="129067"/>
                  </a:cubicBezTo>
                  <a:lnTo>
                    <a:pt x="0" y="49468"/>
                  </a:lnTo>
                  <a:cubicBezTo>
                    <a:pt x="0" y="36348"/>
                    <a:pt x="5212" y="23766"/>
                    <a:pt x="14489" y="14489"/>
                  </a:cubicBezTo>
                  <a:cubicBezTo>
                    <a:pt x="23766" y="5212"/>
                    <a:pt x="36348" y="0"/>
                    <a:pt x="49468" y="0"/>
                  </a:cubicBezTo>
                  <a:close/>
                </a:path>
              </a:pathLst>
            </a:custGeom>
            <a:solidFill>
              <a:srgbClr val="B7EE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47625"/>
              <a:ext cx="453409" cy="130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6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390567" y="3398801"/>
            <a:ext cx="9586029" cy="5262192"/>
            <a:chOff x="0" y="0"/>
            <a:chExt cx="2524715" cy="138592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524715" cy="1385927"/>
            </a:xfrm>
            <a:custGeom>
              <a:avLst/>
              <a:gdLst/>
              <a:ahLst/>
              <a:cxnLst/>
              <a:rect l="l" t="t" r="r" b="b"/>
              <a:pathLst>
                <a:path w="2524715" h="1385927">
                  <a:moveTo>
                    <a:pt x="26652" y="0"/>
                  </a:moveTo>
                  <a:lnTo>
                    <a:pt x="2498064" y="0"/>
                  </a:lnTo>
                  <a:cubicBezTo>
                    <a:pt x="2512783" y="0"/>
                    <a:pt x="2524715" y="11932"/>
                    <a:pt x="2524715" y="26652"/>
                  </a:cubicBezTo>
                  <a:lnTo>
                    <a:pt x="2524715" y="1359275"/>
                  </a:lnTo>
                  <a:cubicBezTo>
                    <a:pt x="2524715" y="1373995"/>
                    <a:pt x="2512783" y="1385927"/>
                    <a:pt x="2498064" y="1385927"/>
                  </a:cubicBezTo>
                  <a:lnTo>
                    <a:pt x="26652" y="1385927"/>
                  </a:lnTo>
                  <a:cubicBezTo>
                    <a:pt x="19583" y="1385927"/>
                    <a:pt x="12804" y="1383119"/>
                    <a:pt x="7806" y="1378121"/>
                  </a:cubicBezTo>
                  <a:cubicBezTo>
                    <a:pt x="2808" y="1373123"/>
                    <a:pt x="0" y="1366344"/>
                    <a:pt x="0" y="1359275"/>
                  </a:cubicBezTo>
                  <a:lnTo>
                    <a:pt x="0" y="26652"/>
                  </a:lnTo>
                  <a:cubicBezTo>
                    <a:pt x="0" y="19583"/>
                    <a:pt x="2808" y="12804"/>
                    <a:pt x="7806" y="7806"/>
                  </a:cubicBezTo>
                  <a:cubicBezTo>
                    <a:pt x="12804" y="2808"/>
                    <a:pt x="19583" y="0"/>
                    <a:pt x="26652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38100"/>
              <a:ext cx="2524715" cy="1347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0"/>
                </a:lnSpc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>
            <a:off x="0" y="9519723"/>
            <a:ext cx="16654321" cy="0"/>
          </a:xfrm>
          <a:prstGeom prst="line">
            <a:avLst/>
          </a:prstGeom>
          <a:ln w="104775" cap="flat">
            <a:solidFill>
              <a:srgbClr val="B7EE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Freeform 19"/>
          <p:cNvSpPr/>
          <p:nvPr/>
        </p:nvSpPr>
        <p:spPr>
          <a:xfrm rot="-5400000">
            <a:off x="319796" y="1764962"/>
            <a:ext cx="7000822" cy="5918876"/>
          </a:xfrm>
          <a:custGeom>
            <a:avLst/>
            <a:gdLst/>
            <a:ahLst/>
            <a:cxnLst/>
            <a:rect l="l" t="t" r="r" b="b"/>
            <a:pathLst>
              <a:path w="7000822" h="5918876">
                <a:moveTo>
                  <a:pt x="0" y="0"/>
                </a:moveTo>
                <a:lnTo>
                  <a:pt x="7000822" y="0"/>
                </a:lnTo>
                <a:lnTo>
                  <a:pt x="7000822" y="5918876"/>
                </a:lnTo>
                <a:lnTo>
                  <a:pt x="0" y="59188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8078387" y="359928"/>
            <a:ext cx="2970613" cy="3756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56"/>
              </a:lnSpc>
            </a:pPr>
            <a:r>
              <a:rPr lang="en-US" sz="2901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Apollo Hospitals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369918" y="1521453"/>
            <a:ext cx="9131258" cy="1443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17"/>
              </a:lnSpc>
            </a:pPr>
            <a:r>
              <a:rPr lang="en-US" sz="4400" b="1" dirty="0">
                <a:solidFill>
                  <a:srgbClr val="023880"/>
                </a:solidFill>
                <a:latin typeface="Comic Sans MS" panose="030F0702030302020204" pitchFamily="66" charset="0"/>
              </a:rPr>
              <a:t>3.List the names and ages of all female patients older than 50.</a:t>
            </a:r>
            <a:endParaRPr lang="en-US" sz="4400" b="1" dirty="0">
              <a:solidFill>
                <a:srgbClr val="023880"/>
              </a:solidFill>
              <a:latin typeface="Comic Sans MS" panose="030F0702030302020204" pitchFamily="66" charset="0"/>
              <a:sym typeface="Canva Sans Bold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E2C8B3F-A621-0155-8D54-5FCB0EBDF1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29318" y="2354338"/>
            <a:ext cx="4972050" cy="46005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4F8EFE4-09A3-2E95-F390-73AF9F9A85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16683851" y="472256"/>
            <a:ext cx="1421474" cy="1571042"/>
          </a:xfrm>
          <a:prstGeom prst="rect">
            <a:avLst/>
          </a:prstGeom>
        </p:spPr>
      </p:pic>
      <p:sp>
        <p:nvSpPr>
          <p:cNvPr id="30" name="Freeform 20">
            <a:extLst>
              <a:ext uri="{FF2B5EF4-FFF2-40B4-BE49-F238E27FC236}">
                <a16:creationId xmlns:a16="http://schemas.microsoft.com/office/drawing/2014/main" id="{9E417127-A58E-EDE4-FCBF-A924FB8F08CA}"/>
              </a:ext>
            </a:extLst>
          </p:cNvPr>
          <p:cNvSpPr/>
          <p:nvPr/>
        </p:nvSpPr>
        <p:spPr>
          <a:xfrm>
            <a:off x="15643368" y="234068"/>
            <a:ext cx="857808" cy="854689"/>
          </a:xfrm>
          <a:custGeom>
            <a:avLst/>
            <a:gdLst/>
            <a:ahLst/>
            <a:cxnLst/>
            <a:rect l="l" t="t" r="r" b="b"/>
            <a:pathLst>
              <a:path w="857808" h="854689">
                <a:moveTo>
                  <a:pt x="0" y="0"/>
                </a:moveTo>
                <a:lnTo>
                  <a:pt x="857808" y="0"/>
                </a:lnTo>
                <a:lnTo>
                  <a:pt x="857808" y="854689"/>
                </a:lnTo>
                <a:lnTo>
                  <a:pt x="0" y="8546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FEB31A9-0F7F-F4BA-32D6-940A17EEF6C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2104" y="406849"/>
            <a:ext cx="2063309" cy="20633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2CCC28-7FF1-91FE-85A6-3810008F71C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31738" y="3628486"/>
            <a:ext cx="5263863" cy="11697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9760314-5A7D-7097-12E6-AEB914D0429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36654" y="5233302"/>
            <a:ext cx="5263863" cy="240935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002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996" r="-2699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68242" y="3390884"/>
            <a:ext cx="11604973" cy="5451843"/>
            <a:chOff x="-31643" y="-12154"/>
            <a:chExt cx="2630815" cy="1347436"/>
          </a:xfrm>
        </p:grpSpPr>
        <p:sp>
          <p:nvSpPr>
            <p:cNvPr id="4" name="Freeform 4"/>
            <p:cNvSpPr/>
            <p:nvPr/>
          </p:nvSpPr>
          <p:spPr>
            <a:xfrm>
              <a:off x="-31643" y="-12154"/>
              <a:ext cx="2599172" cy="1335282"/>
            </a:xfrm>
            <a:custGeom>
              <a:avLst/>
              <a:gdLst/>
              <a:ahLst/>
              <a:cxnLst/>
              <a:rect l="l" t="t" r="r" b="b"/>
              <a:pathLst>
                <a:path w="2599172" h="1335282">
                  <a:moveTo>
                    <a:pt x="25888" y="0"/>
                  </a:moveTo>
                  <a:lnTo>
                    <a:pt x="2573284" y="0"/>
                  </a:lnTo>
                  <a:cubicBezTo>
                    <a:pt x="2587582" y="0"/>
                    <a:pt x="2599172" y="11591"/>
                    <a:pt x="2599172" y="25888"/>
                  </a:cubicBezTo>
                  <a:lnTo>
                    <a:pt x="2599172" y="1309393"/>
                  </a:lnTo>
                  <a:cubicBezTo>
                    <a:pt x="2599172" y="1316259"/>
                    <a:pt x="2596445" y="1322844"/>
                    <a:pt x="2591590" y="1327699"/>
                  </a:cubicBezTo>
                  <a:cubicBezTo>
                    <a:pt x="2586735" y="1332554"/>
                    <a:pt x="2580150" y="1335282"/>
                    <a:pt x="2573284" y="1335282"/>
                  </a:cubicBezTo>
                  <a:lnTo>
                    <a:pt x="25888" y="1335282"/>
                  </a:lnTo>
                  <a:cubicBezTo>
                    <a:pt x="11591" y="1335282"/>
                    <a:pt x="0" y="1323691"/>
                    <a:pt x="0" y="1309393"/>
                  </a:cubicBezTo>
                  <a:lnTo>
                    <a:pt x="0" y="25888"/>
                  </a:lnTo>
                  <a:cubicBezTo>
                    <a:pt x="0" y="11591"/>
                    <a:pt x="11591" y="0"/>
                    <a:pt x="25888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2599172" cy="12971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634854" y="1675829"/>
            <a:ext cx="4065981" cy="7371091"/>
            <a:chOff x="0" y="0"/>
            <a:chExt cx="1070876" cy="159537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70876" cy="1595370"/>
            </a:xfrm>
            <a:custGeom>
              <a:avLst/>
              <a:gdLst/>
              <a:ahLst/>
              <a:cxnLst/>
              <a:rect l="l" t="t" r="r" b="b"/>
              <a:pathLst>
                <a:path w="1070876" h="1595370">
                  <a:moveTo>
                    <a:pt x="97108" y="0"/>
                  </a:moveTo>
                  <a:lnTo>
                    <a:pt x="973768" y="0"/>
                  </a:lnTo>
                  <a:cubicBezTo>
                    <a:pt x="1027399" y="0"/>
                    <a:pt x="1070876" y="43477"/>
                    <a:pt x="1070876" y="97108"/>
                  </a:cubicBezTo>
                  <a:lnTo>
                    <a:pt x="1070876" y="1498262"/>
                  </a:lnTo>
                  <a:cubicBezTo>
                    <a:pt x="1070876" y="1551893"/>
                    <a:pt x="1027399" y="1595370"/>
                    <a:pt x="973768" y="1595370"/>
                  </a:cubicBezTo>
                  <a:lnTo>
                    <a:pt x="97108" y="1595370"/>
                  </a:lnTo>
                  <a:cubicBezTo>
                    <a:pt x="71353" y="1595370"/>
                    <a:pt x="46653" y="1585139"/>
                    <a:pt x="28442" y="1566928"/>
                  </a:cubicBezTo>
                  <a:cubicBezTo>
                    <a:pt x="10231" y="1548717"/>
                    <a:pt x="0" y="1524017"/>
                    <a:pt x="0" y="1498262"/>
                  </a:cubicBezTo>
                  <a:lnTo>
                    <a:pt x="0" y="97108"/>
                  </a:lnTo>
                  <a:cubicBezTo>
                    <a:pt x="0" y="43477"/>
                    <a:pt x="43477" y="0"/>
                    <a:pt x="9710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6E2FA">
                    <a:alpha val="100000"/>
                  </a:srgbClr>
                </a:gs>
                <a:gs pos="100000">
                  <a:srgbClr val="4296A3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38100"/>
              <a:ext cx="1070876" cy="1557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5216828" y="-9694"/>
            <a:ext cx="7854345" cy="1038394"/>
          </a:xfrm>
          <a:custGeom>
            <a:avLst/>
            <a:gdLst/>
            <a:ahLst/>
            <a:cxnLst/>
            <a:rect l="l" t="t" r="r" b="b"/>
            <a:pathLst>
              <a:path w="7854345" h="1038394">
                <a:moveTo>
                  <a:pt x="0" y="0"/>
                </a:moveTo>
                <a:lnTo>
                  <a:pt x="7854344" y="0"/>
                </a:lnTo>
                <a:lnTo>
                  <a:pt x="7854344" y="1038394"/>
                </a:lnTo>
                <a:lnTo>
                  <a:pt x="0" y="10383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7207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390567" y="226799"/>
            <a:ext cx="565408" cy="565408"/>
          </a:xfrm>
          <a:custGeom>
            <a:avLst/>
            <a:gdLst/>
            <a:ahLst/>
            <a:cxnLst/>
            <a:rect l="l" t="t" r="r" b="b"/>
            <a:pathLst>
              <a:path w="565408" h="565408">
                <a:moveTo>
                  <a:pt x="0" y="0"/>
                </a:moveTo>
                <a:lnTo>
                  <a:pt x="565409" y="0"/>
                </a:lnTo>
                <a:lnTo>
                  <a:pt x="565409" y="565408"/>
                </a:lnTo>
                <a:lnTo>
                  <a:pt x="0" y="5654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2693426" y="9741128"/>
            <a:ext cx="15594574" cy="1028700"/>
            <a:chOff x="0" y="0"/>
            <a:chExt cx="4107213" cy="2709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107213" cy="270933"/>
            </a:xfrm>
            <a:custGeom>
              <a:avLst/>
              <a:gdLst/>
              <a:ahLst/>
              <a:cxnLst/>
              <a:rect l="l" t="t" r="r" b="b"/>
              <a:pathLst>
                <a:path w="4107213" h="270933">
                  <a:moveTo>
                    <a:pt x="0" y="0"/>
                  </a:moveTo>
                  <a:lnTo>
                    <a:pt x="4107213" y="0"/>
                  </a:lnTo>
                  <a:lnTo>
                    <a:pt x="410721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76C4D6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410721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-1030051" y="9741128"/>
            <a:ext cx="4411549" cy="1705680"/>
          </a:xfrm>
          <a:custGeom>
            <a:avLst/>
            <a:gdLst/>
            <a:ahLst/>
            <a:cxnLst/>
            <a:rect l="l" t="t" r="r" b="b"/>
            <a:pathLst>
              <a:path w="4411549" h="1705680">
                <a:moveTo>
                  <a:pt x="0" y="0"/>
                </a:moveTo>
                <a:lnTo>
                  <a:pt x="4411549" y="0"/>
                </a:lnTo>
                <a:lnTo>
                  <a:pt x="4411549" y="1705679"/>
                </a:lnTo>
                <a:lnTo>
                  <a:pt x="0" y="17056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AutoShape 22"/>
          <p:cNvSpPr/>
          <p:nvPr/>
        </p:nvSpPr>
        <p:spPr>
          <a:xfrm>
            <a:off x="0" y="9519723"/>
            <a:ext cx="16654321" cy="0"/>
          </a:xfrm>
          <a:prstGeom prst="line">
            <a:avLst/>
          </a:prstGeom>
          <a:ln w="104775" cap="flat">
            <a:solidFill>
              <a:srgbClr val="B7EE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25"/>
          <p:cNvSpPr txBox="1"/>
          <p:nvPr/>
        </p:nvSpPr>
        <p:spPr>
          <a:xfrm>
            <a:off x="8078387" y="359928"/>
            <a:ext cx="3126664" cy="3756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56"/>
              </a:lnSpc>
            </a:pPr>
            <a:r>
              <a:rPr lang="en-US" sz="2901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Apollo Hospitals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135501" y="1642256"/>
            <a:ext cx="11333786" cy="1443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17"/>
              </a:lnSpc>
            </a:pPr>
            <a:r>
              <a:rPr lang="en-US" sz="4400" b="1" dirty="0">
                <a:solidFill>
                  <a:srgbClr val="023880"/>
                </a:solidFill>
                <a:latin typeface="Comic Sans MS" panose="030F0702030302020204" pitchFamily="66" charset="0"/>
                <a:sym typeface="Canva Sans Bold"/>
              </a:rPr>
              <a:t>4.Find the youngest and oldest patient along with their doctor and department.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2A43722-D816-DFF4-0498-5A4E30402D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62466" y="2197574"/>
            <a:ext cx="3522213" cy="281027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5422E41-BFCC-C4D3-2F91-B64ABEFA4C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25162" y="5693274"/>
            <a:ext cx="3514034" cy="271984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1C5C69F-E9A9-FF90-07CB-15B419E319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8180" y="356240"/>
            <a:ext cx="1967859" cy="21964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62F83D4-31CA-202B-468F-74054DE101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83845" y="5924184"/>
            <a:ext cx="5213736" cy="88141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5CA65F1-FEC8-7DC3-6861-D32AED25C6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82944" y="5927132"/>
            <a:ext cx="5213736" cy="88141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A050B28-FECA-9B3C-DF67-F31340CE8AC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78387" y="3715012"/>
            <a:ext cx="4456491" cy="14235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048044C-E87B-78EE-EAC5-1F1E51329D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07422" y="3715012"/>
            <a:ext cx="4456491" cy="14235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955" y="412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996" r="-2699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216828" y="-9694"/>
            <a:ext cx="7854345" cy="1038394"/>
          </a:xfrm>
          <a:custGeom>
            <a:avLst/>
            <a:gdLst/>
            <a:ahLst/>
            <a:cxnLst/>
            <a:rect l="l" t="t" r="r" b="b"/>
            <a:pathLst>
              <a:path w="7854345" h="1038394">
                <a:moveTo>
                  <a:pt x="0" y="0"/>
                </a:moveTo>
                <a:lnTo>
                  <a:pt x="7854344" y="0"/>
                </a:lnTo>
                <a:lnTo>
                  <a:pt x="7854344" y="1038394"/>
                </a:lnTo>
                <a:lnTo>
                  <a:pt x="0" y="10383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720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390567" y="226799"/>
            <a:ext cx="565408" cy="565408"/>
          </a:xfrm>
          <a:custGeom>
            <a:avLst/>
            <a:gdLst/>
            <a:ahLst/>
            <a:cxnLst/>
            <a:rect l="l" t="t" r="r" b="b"/>
            <a:pathLst>
              <a:path w="565408" h="565408">
                <a:moveTo>
                  <a:pt x="0" y="0"/>
                </a:moveTo>
                <a:lnTo>
                  <a:pt x="565409" y="0"/>
                </a:lnTo>
                <a:lnTo>
                  <a:pt x="565409" y="565408"/>
                </a:lnTo>
                <a:lnTo>
                  <a:pt x="0" y="5654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693426" y="9741128"/>
            <a:ext cx="15594574" cy="1028700"/>
            <a:chOff x="0" y="0"/>
            <a:chExt cx="410721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07213" cy="270933"/>
            </a:xfrm>
            <a:custGeom>
              <a:avLst/>
              <a:gdLst/>
              <a:ahLst/>
              <a:cxnLst/>
              <a:rect l="l" t="t" r="r" b="b"/>
              <a:pathLst>
                <a:path w="4107213" h="270933">
                  <a:moveTo>
                    <a:pt x="0" y="0"/>
                  </a:moveTo>
                  <a:lnTo>
                    <a:pt x="4107213" y="0"/>
                  </a:lnTo>
                  <a:lnTo>
                    <a:pt x="410721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76C4D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10721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1030051" y="9741128"/>
            <a:ext cx="4411549" cy="1705680"/>
          </a:xfrm>
          <a:custGeom>
            <a:avLst/>
            <a:gdLst/>
            <a:ahLst/>
            <a:cxnLst/>
            <a:rect l="l" t="t" r="r" b="b"/>
            <a:pathLst>
              <a:path w="4411549" h="1705680">
                <a:moveTo>
                  <a:pt x="0" y="0"/>
                </a:moveTo>
                <a:lnTo>
                  <a:pt x="4411549" y="0"/>
                </a:lnTo>
                <a:lnTo>
                  <a:pt x="4411549" y="1705679"/>
                </a:lnTo>
                <a:lnTo>
                  <a:pt x="0" y="17056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>
            <a:off x="0" y="9519723"/>
            <a:ext cx="16654321" cy="0"/>
          </a:xfrm>
          <a:prstGeom prst="line">
            <a:avLst/>
          </a:prstGeom>
          <a:ln w="104775" cap="flat">
            <a:solidFill>
              <a:srgbClr val="B7EE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6" name="Group 16"/>
          <p:cNvGrpSpPr/>
          <p:nvPr/>
        </p:nvGrpSpPr>
        <p:grpSpPr>
          <a:xfrm>
            <a:off x="6651420" y="3547435"/>
            <a:ext cx="11407980" cy="5938329"/>
            <a:chOff x="0" y="0"/>
            <a:chExt cx="2450258" cy="124231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450258" cy="1242316"/>
            </a:xfrm>
            <a:custGeom>
              <a:avLst/>
              <a:gdLst/>
              <a:ahLst/>
              <a:cxnLst/>
              <a:rect l="l" t="t" r="r" b="b"/>
              <a:pathLst>
                <a:path w="2450258" h="1242316">
                  <a:moveTo>
                    <a:pt x="27462" y="0"/>
                  </a:moveTo>
                  <a:lnTo>
                    <a:pt x="2422797" y="0"/>
                  </a:lnTo>
                  <a:cubicBezTo>
                    <a:pt x="2430080" y="0"/>
                    <a:pt x="2437065" y="2893"/>
                    <a:pt x="2442215" y="8043"/>
                  </a:cubicBezTo>
                  <a:cubicBezTo>
                    <a:pt x="2447365" y="13193"/>
                    <a:pt x="2450258" y="20178"/>
                    <a:pt x="2450258" y="27462"/>
                  </a:cubicBezTo>
                  <a:lnTo>
                    <a:pt x="2450258" y="1214855"/>
                  </a:lnTo>
                  <a:cubicBezTo>
                    <a:pt x="2450258" y="1222138"/>
                    <a:pt x="2447365" y="1229123"/>
                    <a:pt x="2442215" y="1234273"/>
                  </a:cubicBezTo>
                  <a:cubicBezTo>
                    <a:pt x="2437065" y="1239423"/>
                    <a:pt x="2430080" y="1242316"/>
                    <a:pt x="2422797" y="1242316"/>
                  </a:cubicBezTo>
                  <a:lnTo>
                    <a:pt x="27462" y="1242316"/>
                  </a:lnTo>
                  <a:cubicBezTo>
                    <a:pt x="20178" y="1242316"/>
                    <a:pt x="13193" y="1239423"/>
                    <a:pt x="8043" y="1234273"/>
                  </a:cubicBezTo>
                  <a:cubicBezTo>
                    <a:pt x="2893" y="1229123"/>
                    <a:pt x="0" y="1222138"/>
                    <a:pt x="0" y="1214855"/>
                  </a:cubicBezTo>
                  <a:lnTo>
                    <a:pt x="0" y="27462"/>
                  </a:lnTo>
                  <a:cubicBezTo>
                    <a:pt x="0" y="20178"/>
                    <a:pt x="2893" y="13193"/>
                    <a:pt x="8043" y="8043"/>
                  </a:cubicBezTo>
                  <a:cubicBezTo>
                    <a:pt x="13193" y="2893"/>
                    <a:pt x="20178" y="0"/>
                    <a:pt x="27462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38100"/>
              <a:ext cx="2450258" cy="1204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 rot="-5400000">
            <a:off x="-538758" y="1709508"/>
            <a:ext cx="7353879" cy="6217370"/>
          </a:xfrm>
          <a:custGeom>
            <a:avLst/>
            <a:gdLst/>
            <a:ahLst/>
            <a:cxnLst/>
            <a:rect l="l" t="t" r="r" b="b"/>
            <a:pathLst>
              <a:path w="7353879" h="6217370">
                <a:moveTo>
                  <a:pt x="0" y="0"/>
                </a:moveTo>
                <a:lnTo>
                  <a:pt x="7353879" y="0"/>
                </a:lnTo>
                <a:lnTo>
                  <a:pt x="7353879" y="6217371"/>
                </a:lnTo>
                <a:lnTo>
                  <a:pt x="0" y="62173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8078387" y="359928"/>
            <a:ext cx="2970613" cy="3756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56"/>
              </a:lnSpc>
            </a:pPr>
            <a:r>
              <a:rPr lang="en-US" sz="2901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Apollo Hospitals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704657" y="1581175"/>
            <a:ext cx="10586712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600" b="1" dirty="0">
                <a:solidFill>
                  <a:srgbClr val="023880"/>
                </a:solidFill>
                <a:latin typeface="Comic Sans MS" panose="030F0702030302020204" pitchFamily="66" charset="0"/>
                <a:ea typeface="Canva Sans Bold"/>
                <a:cs typeface="Canva Sans Bold"/>
                <a:sym typeface="Canva Sans Bold"/>
              </a:rPr>
              <a:t>5.Write a SQL query to display the following details of patients along with their assigned doctor’s experience and contact number: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9F32301-5D7C-4099-EB3A-2FF7AEAAE0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3440" y="2940917"/>
            <a:ext cx="5091860" cy="3978016"/>
          </a:xfrm>
          <a:prstGeom prst="rect">
            <a:avLst/>
          </a:prstGeom>
        </p:spPr>
      </p:pic>
      <p:sp>
        <p:nvSpPr>
          <p:cNvPr id="27" name="Freeform 5">
            <a:extLst>
              <a:ext uri="{FF2B5EF4-FFF2-40B4-BE49-F238E27FC236}">
                <a16:creationId xmlns:a16="http://schemas.microsoft.com/office/drawing/2014/main" id="{1929AD05-3597-711F-0313-ADD959C96FE6}"/>
              </a:ext>
            </a:extLst>
          </p:cNvPr>
          <p:cNvSpPr/>
          <p:nvPr/>
        </p:nvSpPr>
        <p:spPr>
          <a:xfrm>
            <a:off x="489745" y="613873"/>
            <a:ext cx="1097575" cy="1178065"/>
          </a:xfrm>
          <a:custGeom>
            <a:avLst/>
            <a:gdLst/>
            <a:ahLst/>
            <a:cxnLst/>
            <a:rect l="l" t="t" r="r" b="b"/>
            <a:pathLst>
              <a:path w="1218623" h="1218623">
                <a:moveTo>
                  <a:pt x="0" y="0"/>
                </a:moveTo>
                <a:lnTo>
                  <a:pt x="1218622" y="0"/>
                </a:lnTo>
                <a:lnTo>
                  <a:pt x="1218622" y="1218622"/>
                </a:lnTo>
                <a:lnTo>
                  <a:pt x="0" y="121862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5465D9C-96AF-740E-9E59-B49B11328DF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18070" y="6313520"/>
            <a:ext cx="2397516" cy="239751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015C3DF-633D-72A5-A0E9-4E8A804B745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69923" y="1064510"/>
            <a:ext cx="2143125" cy="21431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547BC4-7474-2707-4509-CC9053AAF3C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78387" y="3835654"/>
            <a:ext cx="8320651" cy="147272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0BED94B-8D20-E8FB-E17F-75F3849BEC4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88635" y="5906401"/>
            <a:ext cx="10855925" cy="293634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996" r="-2699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216828" y="-9694"/>
            <a:ext cx="7854345" cy="1038394"/>
          </a:xfrm>
          <a:custGeom>
            <a:avLst/>
            <a:gdLst/>
            <a:ahLst/>
            <a:cxnLst/>
            <a:rect l="l" t="t" r="r" b="b"/>
            <a:pathLst>
              <a:path w="7854345" h="1038394">
                <a:moveTo>
                  <a:pt x="0" y="0"/>
                </a:moveTo>
                <a:lnTo>
                  <a:pt x="7854344" y="0"/>
                </a:lnTo>
                <a:lnTo>
                  <a:pt x="7854344" y="1038394"/>
                </a:lnTo>
                <a:lnTo>
                  <a:pt x="0" y="10383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720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390567" y="226799"/>
            <a:ext cx="565408" cy="565408"/>
          </a:xfrm>
          <a:custGeom>
            <a:avLst/>
            <a:gdLst/>
            <a:ahLst/>
            <a:cxnLst/>
            <a:rect l="l" t="t" r="r" b="b"/>
            <a:pathLst>
              <a:path w="565408" h="565408">
                <a:moveTo>
                  <a:pt x="0" y="0"/>
                </a:moveTo>
                <a:lnTo>
                  <a:pt x="565409" y="0"/>
                </a:lnTo>
                <a:lnTo>
                  <a:pt x="565409" y="565408"/>
                </a:lnTo>
                <a:lnTo>
                  <a:pt x="0" y="5654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693426" y="9741128"/>
            <a:ext cx="15594574" cy="1028700"/>
            <a:chOff x="0" y="0"/>
            <a:chExt cx="410721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07213" cy="270933"/>
            </a:xfrm>
            <a:custGeom>
              <a:avLst/>
              <a:gdLst/>
              <a:ahLst/>
              <a:cxnLst/>
              <a:rect l="l" t="t" r="r" b="b"/>
              <a:pathLst>
                <a:path w="4107213" h="270933">
                  <a:moveTo>
                    <a:pt x="0" y="0"/>
                  </a:moveTo>
                  <a:lnTo>
                    <a:pt x="4107213" y="0"/>
                  </a:lnTo>
                  <a:lnTo>
                    <a:pt x="410721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76C4D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10721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1030051" y="9741128"/>
            <a:ext cx="4411549" cy="1705680"/>
          </a:xfrm>
          <a:custGeom>
            <a:avLst/>
            <a:gdLst/>
            <a:ahLst/>
            <a:cxnLst/>
            <a:rect l="l" t="t" r="r" b="b"/>
            <a:pathLst>
              <a:path w="4411549" h="1705680">
                <a:moveTo>
                  <a:pt x="0" y="0"/>
                </a:moveTo>
                <a:lnTo>
                  <a:pt x="4411549" y="0"/>
                </a:lnTo>
                <a:lnTo>
                  <a:pt x="4411549" y="1705679"/>
                </a:lnTo>
                <a:lnTo>
                  <a:pt x="0" y="17056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0" y="8822796"/>
            <a:ext cx="1721537" cy="677877"/>
            <a:chOff x="0" y="0"/>
            <a:chExt cx="453409" cy="17853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53409" cy="178535"/>
            </a:xfrm>
            <a:custGeom>
              <a:avLst/>
              <a:gdLst/>
              <a:ahLst/>
              <a:cxnLst/>
              <a:rect l="l" t="t" r="r" b="b"/>
              <a:pathLst>
                <a:path w="453409" h="178535">
                  <a:moveTo>
                    <a:pt x="49468" y="0"/>
                  </a:moveTo>
                  <a:lnTo>
                    <a:pt x="403941" y="0"/>
                  </a:lnTo>
                  <a:cubicBezTo>
                    <a:pt x="431261" y="0"/>
                    <a:pt x="453409" y="22148"/>
                    <a:pt x="453409" y="49468"/>
                  </a:cubicBezTo>
                  <a:lnTo>
                    <a:pt x="453409" y="129067"/>
                  </a:lnTo>
                  <a:cubicBezTo>
                    <a:pt x="453409" y="142187"/>
                    <a:pt x="448197" y="154769"/>
                    <a:pt x="438920" y="164047"/>
                  </a:cubicBezTo>
                  <a:cubicBezTo>
                    <a:pt x="429643" y="173324"/>
                    <a:pt x="417061" y="178535"/>
                    <a:pt x="403941" y="178535"/>
                  </a:cubicBezTo>
                  <a:lnTo>
                    <a:pt x="49468" y="178535"/>
                  </a:lnTo>
                  <a:cubicBezTo>
                    <a:pt x="36348" y="178535"/>
                    <a:pt x="23766" y="173324"/>
                    <a:pt x="14489" y="164047"/>
                  </a:cubicBezTo>
                  <a:cubicBezTo>
                    <a:pt x="5212" y="154769"/>
                    <a:pt x="0" y="142187"/>
                    <a:pt x="0" y="129067"/>
                  </a:cubicBezTo>
                  <a:lnTo>
                    <a:pt x="0" y="49468"/>
                  </a:lnTo>
                  <a:cubicBezTo>
                    <a:pt x="0" y="36348"/>
                    <a:pt x="5212" y="23766"/>
                    <a:pt x="14489" y="14489"/>
                  </a:cubicBezTo>
                  <a:cubicBezTo>
                    <a:pt x="23766" y="5212"/>
                    <a:pt x="36348" y="0"/>
                    <a:pt x="49468" y="0"/>
                  </a:cubicBezTo>
                  <a:close/>
                </a:path>
              </a:pathLst>
            </a:custGeom>
            <a:solidFill>
              <a:srgbClr val="B7EE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47625"/>
              <a:ext cx="453409" cy="130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6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0" y="9519723"/>
            <a:ext cx="16654321" cy="0"/>
          </a:xfrm>
          <a:prstGeom prst="line">
            <a:avLst/>
          </a:prstGeom>
          <a:ln w="104775" cap="flat">
            <a:solidFill>
              <a:srgbClr val="B7EE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6" name="Group 16"/>
          <p:cNvGrpSpPr/>
          <p:nvPr/>
        </p:nvGrpSpPr>
        <p:grpSpPr>
          <a:xfrm>
            <a:off x="1336319" y="3998286"/>
            <a:ext cx="8850536" cy="3065556"/>
            <a:chOff x="0" y="0"/>
            <a:chExt cx="2599172" cy="103036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599172" cy="1030369"/>
            </a:xfrm>
            <a:custGeom>
              <a:avLst/>
              <a:gdLst/>
              <a:ahLst/>
              <a:cxnLst/>
              <a:rect l="l" t="t" r="r" b="b"/>
              <a:pathLst>
                <a:path w="2599172" h="1030369">
                  <a:moveTo>
                    <a:pt x="25888" y="0"/>
                  </a:moveTo>
                  <a:lnTo>
                    <a:pt x="2573284" y="0"/>
                  </a:lnTo>
                  <a:cubicBezTo>
                    <a:pt x="2587582" y="0"/>
                    <a:pt x="2599172" y="11591"/>
                    <a:pt x="2599172" y="25888"/>
                  </a:cubicBezTo>
                  <a:lnTo>
                    <a:pt x="2599172" y="1004481"/>
                  </a:lnTo>
                  <a:cubicBezTo>
                    <a:pt x="2599172" y="1011347"/>
                    <a:pt x="2596445" y="1017932"/>
                    <a:pt x="2591590" y="1022787"/>
                  </a:cubicBezTo>
                  <a:cubicBezTo>
                    <a:pt x="2586735" y="1027642"/>
                    <a:pt x="2580150" y="1030369"/>
                    <a:pt x="2573284" y="1030369"/>
                  </a:cubicBezTo>
                  <a:lnTo>
                    <a:pt x="25888" y="1030369"/>
                  </a:lnTo>
                  <a:cubicBezTo>
                    <a:pt x="11591" y="1030369"/>
                    <a:pt x="0" y="1018779"/>
                    <a:pt x="0" y="1004481"/>
                  </a:cubicBezTo>
                  <a:lnTo>
                    <a:pt x="0" y="25888"/>
                  </a:lnTo>
                  <a:cubicBezTo>
                    <a:pt x="0" y="11591"/>
                    <a:pt x="11591" y="0"/>
                    <a:pt x="25888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38100"/>
              <a:ext cx="2599172" cy="992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078387" y="359928"/>
            <a:ext cx="3126664" cy="3756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56"/>
              </a:lnSpc>
            </a:pPr>
            <a:r>
              <a:rPr lang="en-US" sz="2901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Apollo Hospitals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36317" y="2785970"/>
            <a:ext cx="4676775" cy="77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17"/>
              </a:lnSpc>
            </a:pPr>
            <a:r>
              <a:rPr lang="en-US" sz="6600" b="1" dirty="0">
                <a:solidFill>
                  <a:srgbClr val="023880"/>
                </a:solidFill>
                <a:latin typeface="Comic Sans MS" panose="030F0702030302020204" pitchFamily="66" charset="0"/>
                <a:sym typeface="Canva Sans Bold"/>
              </a:rPr>
              <a:t>Conclusion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47800" y="4373804"/>
            <a:ext cx="8850536" cy="2160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63"/>
              </a:lnSpc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ea typeface="Cambria" panose="02040503050406030204" pitchFamily="18" charset="0"/>
                <a:sym typeface="Inter Bold"/>
              </a:rPr>
              <a:t>The Hospital Management System significantly enhances operational efficiency and data accuracy across healthcare functions. It ensures streamlined workflows, informed decision-making, and improved patient care delivery.</a:t>
            </a:r>
            <a:endParaRPr lang="en-US" sz="242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DB739EE-20C8-5685-449F-05775B47EC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82985" y="1003971"/>
            <a:ext cx="4676775" cy="42100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D5F10C1-751B-8942-27C8-768CD8F47A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82985" y="5223546"/>
            <a:ext cx="4666943" cy="3065556"/>
          </a:xfrm>
          <a:prstGeom prst="rect">
            <a:avLst/>
          </a:prstGeom>
        </p:spPr>
      </p:pic>
      <p:sp>
        <p:nvSpPr>
          <p:cNvPr id="25" name="Freeform 4">
            <a:extLst>
              <a:ext uri="{FF2B5EF4-FFF2-40B4-BE49-F238E27FC236}">
                <a16:creationId xmlns:a16="http://schemas.microsoft.com/office/drawing/2014/main" id="{DD10226C-3560-E013-CC2E-9CE97B0A0C56}"/>
              </a:ext>
            </a:extLst>
          </p:cNvPr>
          <p:cNvSpPr/>
          <p:nvPr/>
        </p:nvSpPr>
        <p:spPr>
          <a:xfrm>
            <a:off x="860768" y="734092"/>
            <a:ext cx="893930" cy="893930"/>
          </a:xfrm>
          <a:custGeom>
            <a:avLst/>
            <a:gdLst/>
            <a:ahLst/>
            <a:cxnLst/>
            <a:rect l="l" t="t" r="r" b="b"/>
            <a:pathLst>
              <a:path w="893930" h="893930">
                <a:moveTo>
                  <a:pt x="0" y="0"/>
                </a:moveTo>
                <a:lnTo>
                  <a:pt x="893930" y="0"/>
                </a:lnTo>
                <a:lnTo>
                  <a:pt x="893930" y="893929"/>
                </a:lnTo>
                <a:lnTo>
                  <a:pt x="0" y="8939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28276C9-9850-DE76-56AD-12020BFE6A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0448" y="295187"/>
            <a:ext cx="1771739" cy="177173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197</Words>
  <Application>Microsoft Office PowerPoint</Application>
  <PresentationFormat>Custom</PresentationFormat>
  <Paragraphs>28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Wingdings</vt:lpstr>
      <vt:lpstr>Comic Sans MS</vt:lpstr>
      <vt:lpstr>Inter Bold</vt:lpstr>
      <vt:lpstr>Gotham Bold</vt:lpstr>
      <vt:lpstr>Arial</vt:lpstr>
      <vt:lpstr>Canva Sans Bold</vt:lpstr>
      <vt:lpstr>Calibri</vt:lpstr>
      <vt:lpstr>DM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Aishwarya R</dc:creator>
  <cp:lastModifiedBy>Aishwarya R</cp:lastModifiedBy>
  <cp:revision>18</cp:revision>
  <dcterms:created xsi:type="dcterms:W3CDTF">2006-08-16T00:00:00Z</dcterms:created>
  <dcterms:modified xsi:type="dcterms:W3CDTF">2025-07-28T03:43:04Z</dcterms:modified>
  <dc:identifier>DAGuRIuvk4w</dc:identifier>
</cp:coreProperties>
</file>